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s/slide215.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4"/>
  </p:notesMasterIdLst>
  <p:sldIdLst>
    <p:sldId id="258" r:id="rId2"/>
    <p:sldId id="256" r:id="rId3"/>
    <p:sldId id="257" r:id="rId4"/>
    <p:sldId id="259" r:id="rId5"/>
    <p:sldId id="260" r:id="rId6"/>
    <p:sldId id="261" r:id="rId7"/>
    <p:sldId id="296" r:id="rId8"/>
    <p:sldId id="262" r:id="rId9"/>
    <p:sldId id="297" r:id="rId10"/>
    <p:sldId id="298" r:id="rId11"/>
    <p:sldId id="299" r:id="rId12"/>
    <p:sldId id="300" r:id="rId13"/>
    <p:sldId id="301" r:id="rId14"/>
    <p:sldId id="265" r:id="rId15"/>
    <p:sldId id="302" r:id="rId16"/>
    <p:sldId id="303" r:id="rId17"/>
    <p:sldId id="304" r:id="rId18"/>
    <p:sldId id="305" r:id="rId19"/>
    <p:sldId id="306"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307" r:id="rId48"/>
    <p:sldId id="308" r:id="rId49"/>
    <p:sldId id="309" r:id="rId50"/>
    <p:sldId id="310" r:id="rId51"/>
    <p:sldId id="311" r:id="rId52"/>
    <p:sldId id="312" r:id="rId53"/>
    <p:sldId id="313" r:id="rId54"/>
    <p:sldId id="314" r:id="rId55"/>
    <p:sldId id="315" r:id="rId56"/>
    <p:sldId id="357" r:id="rId57"/>
    <p:sldId id="316" r:id="rId58"/>
    <p:sldId id="317" r:id="rId59"/>
    <p:sldId id="318" r:id="rId60"/>
    <p:sldId id="319" r:id="rId61"/>
    <p:sldId id="320" r:id="rId62"/>
    <p:sldId id="321" r:id="rId63"/>
    <p:sldId id="322" r:id="rId64"/>
    <p:sldId id="323" r:id="rId65"/>
    <p:sldId id="324" r:id="rId66"/>
    <p:sldId id="332" r:id="rId67"/>
    <p:sldId id="331" r:id="rId68"/>
    <p:sldId id="333" r:id="rId69"/>
    <p:sldId id="334" r:id="rId70"/>
    <p:sldId id="335" r:id="rId71"/>
    <p:sldId id="336" r:id="rId72"/>
    <p:sldId id="337" r:id="rId73"/>
    <p:sldId id="326" r:id="rId74"/>
    <p:sldId id="327" r:id="rId75"/>
    <p:sldId id="328" r:id="rId76"/>
    <p:sldId id="329" r:id="rId77"/>
    <p:sldId id="330" r:id="rId78"/>
    <p:sldId id="338" r:id="rId79"/>
    <p:sldId id="339" r:id="rId80"/>
    <p:sldId id="340" r:id="rId81"/>
    <p:sldId id="341" r:id="rId82"/>
    <p:sldId id="342" r:id="rId83"/>
    <p:sldId id="343" r:id="rId84"/>
    <p:sldId id="344" r:id="rId85"/>
    <p:sldId id="358" r:id="rId86"/>
    <p:sldId id="345" r:id="rId87"/>
    <p:sldId id="359" r:id="rId88"/>
    <p:sldId id="346" r:id="rId89"/>
    <p:sldId id="347" r:id="rId90"/>
    <p:sldId id="348" r:id="rId91"/>
    <p:sldId id="349" r:id="rId92"/>
    <p:sldId id="350" r:id="rId93"/>
    <p:sldId id="351" r:id="rId94"/>
    <p:sldId id="352" r:id="rId95"/>
    <p:sldId id="353" r:id="rId96"/>
    <p:sldId id="354" r:id="rId97"/>
    <p:sldId id="355" r:id="rId98"/>
    <p:sldId id="360" r:id="rId99"/>
    <p:sldId id="356" r:id="rId100"/>
    <p:sldId id="361" r:id="rId101"/>
    <p:sldId id="362" r:id="rId102"/>
    <p:sldId id="363" r:id="rId103"/>
    <p:sldId id="364" r:id="rId104"/>
    <p:sldId id="365" r:id="rId105"/>
    <p:sldId id="366" r:id="rId106"/>
    <p:sldId id="367" r:id="rId107"/>
    <p:sldId id="369" r:id="rId108"/>
    <p:sldId id="371" r:id="rId109"/>
    <p:sldId id="370" r:id="rId110"/>
    <p:sldId id="372" r:id="rId111"/>
    <p:sldId id="368"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3" r:id="rId130"/>
    <p:sldId id="390" r:id="rId131"/>
    <p:sldId id="391" r:id="rId132"/>
    <p:sldId id="394" r:id="rId133"/>
    <p:sldId id="395" r:id="rId134"/>
    <p:sldId id="396" r:id="rId135"/>
    <p:sldId id="397" r:id="rId136"/>
    <p:sldId id="398" r:id="rId137"/>
    <p:sldId id="405" r:id="rId138"/>
    <p:sldId id="392" r:id="rId139"/>
    <p:sldId id="399" r:id="rId140"/>
    <p:sldId id="406" r:id="rId141"/>
    <p:sldId id="401" r:id="rId142"/>
    <p:sldId id="402" r:id="rId143"/>
    <p:sldId id="403" r:id="rId144"/>
    <p:sldId id="404" r:id="rId145"/>
    <p:sldId id="409" r:id="rId146"/>
    <p:sldId id="408" r:id="rId147"/>
    <p:sldId id="407" r:id="rId148"/>
    <p:sldId id="410" r:id="rId149"/>
    <p:sldId id="411" r:id="rId150"/>
    <p:sldId id="412" r:id="rId151"/>
    <p:sldId id="413" r:id="rId152"/>
    <p:sldId id="414" r:id="rId153"/>
    <p:sldId id="415" r:id="rId154"/>
    <p:sldId id="417" r:id="rId155"/>
    <p:sldId id="418" r:id="rId156"/>
    <p:sldId id="419" r:id="rId157"/>
    <p:sldId id="416" r:id="rId158"/>
    <p:sldId id="420" r:id="rId159"/>
    <p:sldId id="422" r:id="rId160"/>
    <p:sldId id="425" r:id="rId161"/>
    <p:sldId id="426" r:id="rId162"/>
    <p:sldId id="427" r:id="rId163"/>
    <p:sldId id="428" r:id="rId164"/>
    <p:sldId id="429" r:id="rId165"/>
    <p:sldId id="423" r:id="rId166"/>
    <p:sldId id="424" r:id="rId167"/>
    <p:sldId id="421" r:id="rId168"/>
    <p:sldId id="430" r:id="rId169"/>
    <p:sldId id="431" r:id="rId170"/>
    <p:sldId id="432" r:id="rId171"/>
    <p:sldId id="433" r:id="rId172"/>
    <p:sldId id="434" r:id="rId173"/>
    <p:sldId id="435" r:id="rId174"/>
    <p:sldId id="436" r:id="rId175"/>
    <p:sldId id="438" r:id="rId176"/>
    <p:sldId id="439" r:id="rId177"/>
    <p:sldId id="440" r:id="rId178"/>
    <p:sldId id="437" r:id="rId179"/>
    <p:sldId id="441" r:id="rId180"/>
    <p:sldId id="443" r:id="rId181"/>
    <p:sldId id="442" r:id="rId182"/>
    <p:sldId id="444" r:id="rId183"/>
    <p:sldId id="445" r:id="rId184"/>
    <p:sldId id="446" r:id="rId185"/>
    <p:sldId id="447" r:id="rId186"/>
    <p:sldId id="453" r:id="rId187"/>
    <p:sldId id="454" r:id="rId188"/>
    <p:sldId id="455" r:id="rId189"/>
    <p:sldId id="456" r:id="rId190"/>
    <p:sldId id="457" r:id="rId191"/>
    <p:sldId id="458" r:id="rId192"/>
    <p:sldId id="459" r:id="rId193"/>
    <p:sldId id="448" r:id="rId194"/>
    <p:sldId id="449" r:id="rId195"/>
    <p:sldId id="450" r:id="rId196"/>
    <p:sldId id="451" r:id="rId197"/>
    <p:sldId id="452" r:id="rId198"/>
    <p:sldId id="461" r:id="rId199"/>
    <p:sldId id="460" r:id="rId200"/>
    <p:sldId id="462" r:id="rId201"/>
    <p:sldId id="465" r:id="rId202"/>
    <p:sldId id="466" r:id="rId203"/>
    <p:sldId id="467" r:id="rId204"/>
    <p:sldId id="468" r:id="rId205"/>
    <p:sldId id="463" r:id="rId206"/>
    <p:sldId id="464" r:id="rId207"/>
    <p:sldId id="469" r:id="rId208"/>
    <p:sldId id="470" r:id="rId209"/>
    <p:sldId id="473" r:id="rId210"/>
    <p:sldId id="474" r:id="rId211"/>
    <p:sldId id="475" r:id="rId212"/>
    <p:sldId id="476" r:id="rId213"/>
    <p:sldId id="471" r:id="rId214"/>
    <p:sldId id="472" r:id="rId215"/>
    <p:sldId id="477" r:id="rId216"/>
    <p:sldId id="483" r:id="rId217"/>
    <p:sldId id="487" r:id="rId218"/>
    <p:sldId id="488" r:id="rId219"/>
    <p:sldId id="489" r:id="rId220"/>
    <p:sldId id="490" r:id="rId221"/>
    <p:sldId id="491" r:id="rId222"/>
    <p:sldId id="492" r:id="rId2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3300"/>
    <a:srgbClr val="CC0000"/>
    <a:srgbClr val="993300"/>
    <a:srgbClr val="003366"/>
    <a:srgbClr val="6600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89" autoAdjust="0"/>
    <p:restoredTop sz="94660"/>
  </p:normalViewPr>
  <p:slideViewPr>
    <p:cSldViewPr>
      <p:cViewPr varScale="1">
        <p:scale>
          <a:sx n="65" d="100"/>
          <a:sy n="65" d="100"/>
        </p:scale>
        <p:origin x="-972" y="-11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notesMaster" Target="notesMasters/notes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A8833-29F2-4AC5-ACC1-7BB2C84BBFBF}" type="datetimeFigureOut">
              <a:rPr lang="zh-CN" altLang="en-US" smtClean="0"/>
              <a:pPr/>
              <a:t>2015/9/26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4AB8C0-2077-4C47-93CF-E3400A4D7B6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A5FD6E7-4F39-49BF-8538-DA9001DE8B51}" type="slidenum">
              <a:rPr lang="zh-CN" altLang="en-US" smtClean="0"/>
              <a:pPr/>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A4AB8C0-2077-4C47-93CF-E3400A4D7B66}" type="slidenum">
              <a:rPr lang="zh-CN" altLang="en-US" smtClean="0"/>
              <a:pPr/>
              <a:t>60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A4AB8C0-2077-4C47-93CF-E3400A4D7B66}" type="slidenum">
              <a:rPr lang="zh-CN" altLang="en-US" smtClean="0"/>
              <a:pPr/>
              <a:t>143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683B07D-FC69-4D80-943D-5F9F37820259}" type="datetimeFigureOut">
              <a:rPr lang="zh-CN" altLang="en-US" smtClean="0"/>
              <a:pPr/>
              <a:t>2015/9/26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F488234-F982-41BE-95A6-49A81FC49C7D}"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83B07D-FC69-4D80-943D-5F9F37820259}" type="datetimeFigureOut">
              <a:rPr lang="zh-CN" altLang="en-US" smtClean="0"/>
              <a:pPr/>
              <a:t>2015/9/26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488234-F982-41BE-95A6-49A81FC49C7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1.xml"/><Relationship Id="rId5" Type="http://schemas.openxmlformats.org/officeDocument/2006/relationships/image" Target="../media/image113.jpeg"/><Relationship Id="rId4" Type="http://schemas.openxmlformats.org/officeDocument/2006/relationships/image" Target="../media/image112.jpeg"/></Relationships>
</file>

<file path=ppt/slides/_rels/slide10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8.jpeg"/></Relationships>
</file>

<file path=ppt/slides/_rels/slide14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1.xml"/><Relationship Id="rId4" Type="http://schemas.openxmlformats.org/officeDocument/2006/relationships/image" Target="../media/image151.jpeg"/></Relationships>
</file>

<file path=ppt/slides/_rels/slide14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199.jpeg"/><Relationship Id="rId7" Type="http://schemas.openxmlformats.org/officeDocument/2006/relationships/image" Target="../media/image203.jpeg"/><Relationship Id="rId2" Type="http://schemas.openxmlformats.org/officeDocument/2006/relationships/image" Target="../media/image198.jpeg"/><Relationship Id="rId1" Type="http://schemas.openxmlformats.org/officeDocument/2006/relationships/slideLayout" Target="../slideLayouts/slideLayout1.xml"/><Relationship Id="rId6" Type="http://schemas.openxmlformats.org/officeDocument/2006/relationships/image" Target="../media/image202.jpeg"/><Relationship Id="rId5" Type="http://schemas.openxmlformats.org/officeDocument/2006/relationships/image" Target="../media/image201.jpeg"/><Relationship Id="rId4" Type="http://schemas.openxmlformats.org/officeDocument/2006/relationships/image" Target="../media/image200.jpeg"/></Relationships>
</file>

<file path=ppt/slides/_rels/slide196.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20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image" Target="../media/image215.jpe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image" Target="../media/image220.jpeg"/><Relationship Id="rId7" Type="http://schemas.openxmlformats.org/officeDocument/2006/relationships/image" Target="../media/image224.jpeg"/><Relationship Id="rId2" Type="http://schemas.openxmlformats.org/officeDocument/2006/relationships/image" Target="../media/image219.jpeg"/><Relationship Id="rId1" Type="http://schemas.openxmlformats.org/officeDocument/2006/relationships/slideLayout" Target="../slideLayouts/slideLayout1.xml"/><Relationship Id="rId6" Type="http://schemas.openxmlformats.org/officeDocument/2006/relationships/image" Target="../media/image223.jpeg"/><Relationship Id="rId5" Type="http://schemas.openxmlformats.org/officeDocument/2006/relationships/image" Target="../media/image222.jpeg"/><Relationship Id="rId4" Type="http://schemas.openxmlformats.org/officeDocument/2006/relationships/image" Target="../media/image221.jpeg"/></Relationships>
</file>

<file path=ppt/slides/_rels/slide209.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png"/><Relationship Id="rId1" Type="http://schemas.openxmlformats.org/officeDocument/2006/relationships/slideLayout" Target="../slideLayouts/slideLayout1.xml"/><Relationship Id="rId4" Type="http://schemas.openxmlformats.org/officeDocument/2006/relationships/image" Target="../media/image232.jpeg"/></Relationships>
</file>

<file path=ppt/slides/_rels/slide21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image" Target="../media/image237.jpe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4.jpeg"/></Relationships>
</file>

<file path=ppt/slides/_rels/slide6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1.xml"/><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APP_3C_IMM_Assembly_IRB%201600.wmv" TargetMode="Externa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APP_360FlexPicker.wmv"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1.xml"/><Relationship Id="rId4" Type="http://schemas.openxmlformats.org/officeDocument/2006/relationships/image" Target="../media/image102.jpeg"/></Relationships>
</file>

<file path=ppt/slides/_rels/slide96.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descr="00.jpg"/>
          <p:cNvPicPr>
            <a:picLocks noChangeAspect="1"/>
          </p:cNvPicPr>
          <p:nvPr/>
        </p:nvPicPr>
        <p:blipFill>
          <a:blip r:embed="rId2"/>
          <a:stretch>
            <a:fillRect/>
          </a:stretch>
        </p:blipFill>
        <p:spPr>
          <a:xfrm>
            <a:off x="-19615" y="1214422"/>
            <a:ext cx="9163615" cy="5643578"/>
          </a:xfrm>
          <a:prstGeom prst="rect">
            <a:avLst/>
          </a:prstGeom>
        </p:spPr>
      </p:pic>
      <p:sp>
        <p:nvSpPr>
          <p:cNvPr id="6" name="TextBox 5"/>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sp>
        <p:nvSpPr>
          <p:cNvPr id="7" name="TextBox 6"/>
          <p:cNvSpPr txBox="1"/>
          <p:nvPr/>
        </p:nvSpPr>
        <p:spPr>
          <a:xfrm>
            <a:off x="7072330" y="6263366"/>
            <a:ext cx="1928794" cy="523220"/>
          </a:xfrm>
          <a:prstGeom prst="rect">
            <a:avLst/>
          </a:prstGeom>
          <a:noFill/>
        </p:spPr>
        <p:txBody>
          <a:bodyPr wrap="square" rtlCol="0">
            <a:spAutoFit/>
          </a:bodyPr>
          <a:lstStyle/>
          <a:p>
            <a:r>
              <a:rPr lang="zh-CN" altLang="en-US" sz="2800" b="1" dirty="0" smtClean="0">
                <a:solidFill>
                  <a:srgbClr val="FFC000"/>
                </a:solidFill>
                <a:latin typeface="楷体" pitchFamily="49" charset="-122"/>
                <a:ea typeface="楷体" pitchFamily="49" charset="-122"/>
              </a:rPr>
              <a:t>胡伟等著</a:t>
            </a:r>
            <a:endParaRPr lang="zh-CN" altLang="en-US" sz="2800" b="1" dirty="0">
              <a:solidFill>
                <a:srgbClr val="FFC000"/>
              </a:solidFill>
              <a:latin typeface="楷体" pitchFamily="49" charset="-122"/>
              <a:ea typeface="楷体" pitchFamily="49" charset="-122"/>
            </a:endParaRPr>
          </a:p>
        </p:txBody>
      </p:sp>
      <p:pic>
        <p:nvPicPr>
          <p:cNvPr id="9" name="图片 8" descr="3.jpg"/>
          <p:cNvPicPr>
            <a:picLocks noChangeAspect="1"/>
          </p:cNvPicPr>
          <p:nvPr/>
        </p:nvPicPr>
        <p:blipFill>
          <a:blip r:embed="rId3"/>
          <a:stretch>
            <a:fillRect/>
          </a:stretch>
        </p:blipFill>
        <p:spPr>
          <a:xfrm>
            <a:off x="214282" y="5929330"/>
            <a:ext cx="804411" cy="857256"/>
          </a:xfrm>
          <a:prstGeom prst="rect">
            <a:avLst/>
          </a:prstGeom>
        </p:spPr>
      </p:pic>
      <p:sp>
        <p:nvSpPr>
          <p:cNvPr id="11" name="TextBox 10"/>
          <p:cNvSpPr txBox="1"/>
          <p:nvPr/>
        </p:nvSpPr>
        <p:spPr>
          <a:xfrm>
            <a:off x="1285852" y="6131502"/>
            <a:ext cx="2000264" cy="369332"/>
          </a:xfrm>
          <a:prstGeom prst="rect">
            <a:avLst/>
          </a:prstGeom>
          <a:noFill/>
        </p:spPr>
        <p:txBody>
          <a:bodyPr wrap="square" rtlCol="0">
            <a:spAutoFit/>
          </a:bodyPr>
          <a:lstStyle/>
          <a:p>
            <a:r>
              <a:rPr lang="zh-CN" altLang="en-US" dirty="0" smtClean="0">
                <a:solidFill>
                  <a:srgbClr val="FF0000"/>
                </a:solidFill>
              </a:rPr>
              <a:t>机械工业出版社</a:t>
            </a:r>
            <a:endParaRPr lang="zh-CN" altLang="en-US" dirty="0">
              <a:solidFill>
                <a:srgbClr val="FF0000"/>
              </a:solidFill>
            </a:endParaRPr>
          </a:p>
        </p:txBody>
      </p:sp>
      <p:cxnSp>
        <p:nvCxnSpPr>
          <p:cNvPr id="13" name="直接连接符 12"/>
          <p:cNvCxnSpPr/>
          <p:nvPr/>
        </p:nvCxnSpPr>
        <p:spPr>
          <a:xfrm>
            <a:off x="1214414" y="6499246"/>
            <a:ext cx="2071702"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000100" y="6488692"/>
            <a:ext cx="2500330" cy="369332"/>
          </a:xfrm>
          <a:prstGeom prst="rect">
            <a:avLst/>
          </a:prstGeom>
          <a:noFill/>
        </p:spPr>
        <p:txBody>
          <a:bodyPr wrap="square" rtlCol="0">
            <a:spAutoFit/>
          </a:bodyPr>
          <a:lstStyle/>
          <a:p>
            <a:r>
              <a:rPr lang="en-US" altLang="zh-CN" dirty="0" smtClean="0">
                <a:solidFill>
                  <a:srgbClr val="FF0000"/>
                </a:solidFill>
              </a:rPr>
              <a:t>CHINA</a:t>
            </a:r>
            <a:r>
              <a:rPr lang="zh-CN" altLang="en-US" dirty="0" smtClean="0">
                <a:solidFill>
                  <a:srgbClr val="FF0000"/>
                </a:solidFill>
              </a:rPr>
              <a:t> </a:t>
            </a:r>
            <a:r>
              <a:rPr lang="en-US" altLang="zh-CN" dirty="0" smtClean="0">
                <a:solidFill>
                  <a:srgbClr val="FF0000"/>
                </a:solidFill>
              </a:rPr>
              <a:t>MACHINE</a:t>
            </a:r>
            <a:r>
              <a:rPr lang="zh-CN" altLang="en-US" dirty="0" smtClean="0">
                <a:solidFill>
                  <a:srgbClr val="FF0000"/>
                </a:solidFill>
              </a:rPr>
              <a:t> </a:t>
            </a:r>
            <a:r>
              <a:rPr lang="en-US" altLang="zh-CN" dirty="0" smtClean="0">
                <a:solidFill>
                  <a:srgbClr val="FF0000"/>
                </a:solidFill>
              </a:rPr>
              <a:t>PRESS</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58" y="1395699"/>
            <a:ext cx="671517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②圆柱坐标型机器人</a:t>
            </a:r>
            <a:endParaRPr lang="zh-CN" altLang="en-US" sz="2800" b="1" dirty="0">
              <a:solidFill>
                <a:srgbClr val="C00000"/>
              </a:solidFill>
              <a:latin typeface="楷体" pitchFamily="49" charset="-122"/>
              <a:ea typeface="楷体" pitchFamily="49" charset="-122"/>
            </a:endParaRPr>
          </a:p>
        </p:txBody>
      </p:sp>
      <p:pic>
        <p:nvPicPr>
          <p:cNvPr id="8" name="图片 7" descr="圆柱坐标机器人.jpg"/>
          <p:cNvPicPr>
            <a:picLocks noChangeAspect="1"/>
          </p:cNvPicPr>
          <p:nvPr/>
        </p:nvPicPr>
        <p:blipFill>
          <a:blip r:embed="rId2"/>
          <a:stretch>
            <a:fillRect/>
          </a:stretch>
        </p:blipFill>
        <p:spPr>
          <a:xfrm>
            <a:off x="6357950" y="2132821"/>
            <a:ext cx="2714644" cy="3082129"/>
          </a:xfrm>
          <a:prstGeom prst="rect">
            <a:avLst/>
          </a:prstGeom>
        </p:spPr>
      </p:pic>
      <p:sp>
        <p:nvSpPr>
          <p:cNvPr id="9" name="TextBox 8"/>
          <p:cNvSpPr txBox="1"/>
          <p:nvPr/>
        </p:nvSpPr>
        <p:spPr>
          <a:xfrm>
            <a:off x="571472" y="2214554"/>
            <a:ext cx="5715040" cy="3970318"/>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结构：</a:t>
            </a:r>
            <a:r>
              <a:rPr lang="en-US" altLang="zh-CN" sz="2400" dirty="0" smtClean="0">
                <a:latin typeface="楷体" pitchFamily="49" charset="-122"/>
                <a:ea typeface="楷体" pitchFamily="49" charset="-122"/>
              </a:rPr>
              <a:t>2 </a:t>
            </a:r>
            <a:r>
              <a:rPr lang="zh-CN" altLang="en-US" sz="2400" dirty="0" smtClean="0">
                <a:latin typeface="楷体" pitchFamily="49" charset="-122"/>
                <a:ea typeface="楷体" pitchFamily="49" charset="-122"/>
              </a:rPr>
              <a:t>个移动关节（</a:t>
            </a:r>
            <a:r>
              <a:rPr lang="en-US" altLang="zh-CN" sz="2400" dirty="0" smtClean="0">
                <a:latin typeface="楷体" pitchFamily="49" charset="-122"/>
                <a:ea typeface="楷体" pitchFamily="49" charset="-122"/>
              </a:rPr>
              <a:t>2P</a:t>
            </a:r>
            <a:r>
              <a:rPr lang="zh-CN" altLang="en-US" sz="2400" dirty="0" smtClean="0">
                <a:latin typeface="楷体" pitchFamily="49" charset="-122"/>
                <a:ea typeface="楷体" pitchFamily="49" charset="-122"/>
              </a:rPr>
              <a:t>）和</a:t>
            </a:r>
            <a:r>
              <a:rPr lang="en-US" altLang="zh-CN" sz="2400" dirty="0" smtClean="0">
                <a:latin typeface="楷体" pitchFamily="49" charset="-122"/>
                <a:ea typeface="楷体" pitchFamily="49" charset="-122"/>
              </a:rPr>
              <a:t>1 </a:t>
            </a:r>
            <a:r>
              <a:rPr lang="zh-CN" altLang="en-US" sz="2400" dirty="0" smtClean="0">
                <a:latin typeface="楷体" pitchFamily="49" charset="-122"/>
                <a:ea typeface="楷体" pitchFamily="49" charset="-122"/>
              </a:rPr>
              <a:t>个转动关节（</a:t>
            </a:r>
            <a:r>
              <a:rPr lang="en-US" altLang="zh-CN" sz="2400" dirty="0" smtClean="0">
                <a:latin typeface="楷体" pitchFamily="49" charset="-122"/>
                <a:ea typeface="楷体" pitchFamily="49" charset="-122"/>
              </a:rPr>
              <a:t>1R</a:t>
            </a:r>
            <a:r>
              <a:rPr lang="zh-CN" altLang="en-US" sz="2400" dirty="0" smtClean="0">
                <a:latin typeface="楷体" pitchFamily="49" charset="-122"/>
                <a:ea typeface="楷体" pitchFamily="49" charset="-122"/>
              </a:rPr>
              <a:t>），其工作范围为圆柱形状。</a:t>
            </a:r>
            <a:endParaRPr lang="en-US" altLang="zh-CN" sz="2400" dirty="0" smtClean="0">
              <a:latin typeface="楷体" pitchFamily="49" charset="-122"/>
              <a:ea typeface="楷体" pitchFamily="49" charset="-122"/>
            </a:endParaRPr>
          </a:p>
          <a:p>
            <a:pPr>
              <a:lnSpc>
                <a:spcPct val="150000"/>
              </a:lnSpc>
            </a:pPr>
            <a:r>
              <a:rPr lang="zh-CN" altLang="en-US" sz="2400" b="1" dirty="0" smtClean="0">
                <a:solidFill>
                  <a:srgbClr val="FF0000"/>
                </a:solidFill>
                <a:latin typeface="楷体" pitchFamily="49" charset="-122"/>
                <a:ea typeface="楷体" pitchFamily="49" charset="-122"/>
              </a:rPr>
              <a:t>优点：</a:t>
            </a:r>
            <a:r>
              <a:rPr lang="zh-CN" altLang="en-US" sz="2400" dirty="0" smtClean="0">
                <a:latin typeface="楷体" pitchFamily="49" charset="-122"/>
                <a:ea typeface="楷体" pitchFamily="49" charset="-122"/>
              </a:rPr>
              <a:t>结构简单、占地面积小、位置精度高、运动直观、控制简单。</a:t>
            </a:r>
            <a:endParaRPr lang="en-US" altLang="zh-CN" sz="2400" dirty="0" smtClean="0">
              <a:latin typeface="楷体" pitchFamily="49" charset="-122"/>
              <a:ea typeface="楷体" pitchFamily="49" charset="-122"/>
            </a:endParaRPr>
          </a:p>
          <a:p>
            <a:pPr>
              <a:lnSpc>
                <a:spcPct val="150000"/>
              </a:lnSpc>
            </a:pPr>
            <a:r>
              <a:rPr lang="zh-CN" altLang="en-US" sz="2400" b="1" dirty="0" smtClean="0">
                <a:solidFill>
                  <a:srgbClr val="FF0000"/>
                </a:solidFill>
                <a:latin typeface="楷体" pitchFamily="49" charset="-122"/>
                <a:ea typeface="楷体" pitchFamily="49" charset="-122"/>
              </a:rPr>
              <a:t>缺点：</a:t>
            </a:r>
            <a:r>
              <a:rPr lang="zh-CN" altLang="en-US" sz="2400" dirty="0" smtClean="0">
                <a:latin typeface="楷体" pitchFamily="49" charset="-122"/>
                <a:ea typeface="楷体" pitchFamily="49" charset="-122"/>
              </a:rPr>
              <a:t>不能抓取靠近立柱或地面上的物体。</a:t>
            </a:r>
            <a:r>
              <a:rPr lang="zh-CN" altLang="en-US" sz="2400" b="1" dirty="0" smtClean="0">
                <a:solidFill>
                  <a:srgbClr val="FF0000"/>
                </a:solidFill>
                <a:latin typeface="楷体" pitchFamily="49" charset="-122"/>
                <a:ea typeface="楷体" pitchFamily="49" charset="-122"/>
              </a:rPr>
              <a:t>应用场合：</a:t>
            </a:r>
            <a:r>
              <a:rPr lang="en-US" altLang="zh-CN" sz="2400" dirty="0" smtClean="0">
                <a:solidFill>
                  <a:srgbClr val="FF0000"/>
                </a:solidFill>
                <a:latin typeface="楷体" pitchFamily="49" charset="-122"/>
                <a:ea typeface="楷体" pitchFamily="49" charset="-122"/>
              </a:rPr>
              <a:t> </a:t>
            </a:r>
            <a:r>
              <a:rPr lang="en-US" altLang="zh-CN" sz="2400" dirty="0" err="1" smtClean="0">
                <a:latin typeface="楷体" pitchFamily="49" charset="-122"/>
                <a:ea typeface="楷体" pitchFamily="49" charset="-122"/>
              </a:rPr>
              <a:t>Versatran</a:t>
            </a:r>
            <a:r>
              <a:rPr lang="zh-CN" altLang="en-US" sz="2400" dirty="0" smtClean="0">
                <a:latin typeface="楷体" pitchFamily="49" charset="-122"/>
                <a:ea typeface="楷体" pitchFamily="49" charset="-122"/>
              </a:rPr>
              <a:t>类型的工位间的物料搬运</a:t>
            </a:r>
            <a:endParaRPr lang="zh-CN" altLang="en-US" sz="2400" dirty="0">
              <a:latin typeface="楷体" pitchFamily="49" charset="-122"/>
              <a:ea typeface="楷体" pitchFamily="49" charset="-122"/>
            </a:endParaRPr>
          </a:p>
        </p:txBody>
      </p:sp>
      <p:sp>
        <p:nvSpPr>
          <p:cNvPr id="10" name="TextBox 9"/>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285984" y="1285860"/>
            <a:ext cx="4572032" cy="523220"/>
          </a:xfrm>
          <a:prstGeom prst="rect">
            <a:avLst/>
          </a:prstGeom>
          <a:noFill/>
        </p:spPr>
        <p:txBody>
          <a:bodyPr wrap="square" rtlCol="0">
            <a:spAutoFit/>
          </a:bodyPr>
          <a:lstStyle/>
          <a:p>
            <a:r>
              <a:rPr lang="en-US" altLang="zh-CN" sz="2800" b="1" dirty="0" smtClean="0">
                <a:solidFill>
                  <a:srgbClr val="C00000"/>
                </a:solidFill>
                <a:latin typeface="楷体" pitchFamily="49" charset="-122"/>
                <a:ea typeface="楷体" pitchFamily="49" charset="-122"/>
              </a:rPr>
              <a:t>6</a:t>
            </a:r>
            <a:r>
              <a:rPr lang="zh-CN" altLang="en-US" sz="2800" b="1" dirty="0" smtClean="0">
                <a:solidFill>
                  <a:srgbClr val="C00000"/>
                </a:solidFill>
                <a:latin typeface="楷体" pitchFamily="49" charset="-122"/>
                <a:ea typeface="楷体" pitchFamily="49" charset="-122"/>
              </a:rPr>
              <a:t>点法标定坐标系（</a:t>
            </a:r>
            <a:r>
              <a:rPr lang="en-US" altLang="zh-CN" sz="2800" b="1" dirty="0" smtClean="0">
                <a:solidFill>
                  <a:srgbClr val="C00000"/>
                </a:solidFill>
                <a:latin typeface="楷体" pitchFamily="49" charset="-122"/>
                <a:ea typeface="楷体" pitchFamily="49" charset="-122"/>
              </a:rPr>
              <a:t>TCP </a:t>
            </a:r>
            <a:r>
              <a:rPr lang="zh-CN" altLang="en-US" sz="2800" b="1" dirty="0" smtClean="0">
                <a:solidFill>
                  <a:srgbClr val="C00000"/>
                </a:solidFill>
                <a:latin typeface="楷体" pitchFamily="49" charset="-122"/>
                <a:ea typeface="楷体" pitchFamily="49" charset="-122"/>
              </a:rPr>
              <a:t>和</a:t>
            </a:r>
            <a:r>
              <a:rPr lang="en-US" altLang="zh-CN" sz="2800" b="1" dirty="0" smtClean="0">
                <a:solidFill>
                  <a:srgbClr val="C00000"/>
                </a:solidFill>
                <a:latin typeface="楷体" pitchFamily="49" charset="-122"/>
                <a:ea typeface="楷体" pitchFamily="49" charset="-122"/>
              </a:rPr>
              <a:t>Z</a:t>
            </a:r>
            <a:r>
              <a:rPr lang="zh-CN" altLang="en-US" sz="2800" b="1" dirty="0" smtClean="0">
                <a:solidFill>
                  <a:srgbClr val="C00000"/>
                </a:solidFill>
                <a:latin typeface="楷体" pitchFamily="49" charset="-122"/>
                <a:ea typeface="楷体" pitchFamily="49" charset="-122"/>
              </a:rPr>
              <a:t>）</a:t>
            </a:r>
            <a:endParaRPr lang="zh-CN" altLang="en-US" sz="2800" b="1" dirty="0">
              <a:solidFill>
                <a:srgbClr val="C00000"/>
              </a:solidFill>
              <a:latin typeface="楷体" pitchFamily="49" charset="-122"/>
              <a:ea typeface="楷体" pitchFamily="49" charset="-122"/>
            </a:endParaRPr>
          </a:p>
        </p:txBody>
      </p:sp>
      <p:pic>
        <p:nvPicPr>
          <p:cNvPr id="7" name="图片 6" descr="414.jpg"/>
          <p:cNvPicPr>
            <a:picLocks noChangeAspect="1"/>
          </p:cNvPicPr>
          <p:nvPr/>
        </p:nvPicPr>
        <p:blipFill>
          <a:blip r:embed="rId2"/>
          <a:stretch>
            <a:fillRect/>
          </a:stretch>
        </p:blipFill>
        <p:spPr>
          <a:xfrm>
            <a:off x="71438" y="1857364"/>
            <a:ext cx="4500562" cy="2744848"/>
          </a:xfrm>
          <a:prstGeom prst="rect">
            <a:avLst/>
          </a:prstGeom>
        </p:spPr>
      </p:pic>
      <p:pic>
        <p:nvPicPr>
          <p:cNvPr id="8" name="图片 7" descr="415.jpg"/>
          <p:cNvPicPr>
            <a:picLocks noChangeAspect="1"/>
          </p:cNvPicPr>
          <p:nvPr/>
        </p:nvPicPr>
        <p:blipFill>
          <a:blip r:embed="rId3"/>
          <a:stretch>
            <a:fillRect/>
          </a:stretch>
        </p:blipFill>
        <p:spPr>
          <a:xfrm>
            <a:off x="4572000" y="1857364"/>
            <a:ext cx="4468844" cy="2643206"/>
          </a:xfrm>
          <a:prstGeom prst="rect">
            <a:avLst/>
          </a:prstGeom>
        </p:spPr>
      </p:pic>
      <p:pic>
        <p:nvPicPr>
          <p:cNvPr id="9" name="图片 8" descr="416.jpg"/>
          <p:cNvPicPr>
            <a:picLocks noChangeAspect="1"/>
          </p:cNvPicPr>
          <p:nvPr/>
        </p:nvPicPr>
        <p:blipFill>
          <a:blip r:embed="rId4"/>
          <a:stretch>
            <a:fillRect/>
          </a:stretch>
        </p:blipFill>
        <p:spPr>
          <a:xfrm>
            <a:off x="0" y="4148968"/>
            <a:ext cx="4572000" cy="2709032"/>
          </a:xfrm>
          <a:prstGeom prst="rect">
            <a:avLst/>
          </a:prstGeom>
        </p:spPr>
      </p:pic>
      <p:pic>
        <p:nvPicPr>
          <p:cNvPr id="10" name="图片 9" descr="417.jpg"/>
          <p:cNvPicPr>
            <a:picLocks noChangeAspect="1"/>
          </p:cNvPicPr>
          <p:nvPr/>
        </p:nvPicPr>
        <p:blipFill>
          <a:blip r:embed="rId5"/>
          <a:stretch>
            <a:fillRect/>
          </a:stretch>
        </p:blipFill>
        <p:spPr>
          <a:xfrm>
            <a:off x="4572000" y="4143380"/>
            <a:ext cx="4429156" cy="2552262"/>
          </a:xfrm>
          <a:prstGeom prst="rect">
            <a:avLst/>
          </a:prstGeom>
        </p:spPr>
      </p:pic>
      <p:sp>
        <p:nvSpPr>
          <p:cNvPr id="11" name="TextBox 10"/>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285984" y="1357298"/>
            <a:ext cx="5643602" cy="523220"/>
          </a:xfrm>
          <a:prstGeom prst="rect">
            <a:avLst/>
          </a:prstGeom>
          <a:noFill/>
        </p:spPr>
        <p:txBody>
          <a:bodyPr wrap="square" rtlCol="0">
            <a:spAutoFit/>
          </a:bodyPr>
          <a:lstStyle/>
          <a:p>
            <a:r>
              <a:rPr lang="en-US" altLang="zh-CN" sz="2800" b="1" dirty="0" smtClean="0">
                <a:solidFill>
                  <a:srgbClr val="C00000"/>
                </a:solidFill>
                <a:latin typeface="楷体" pitchFamily="49" charset="-122"/>
                <a:ea typeface="楷体" pitchFamily="49" charset="-122"/>
              </a:rPr>
              <a:t>6</a:t>
            </a:r>
            <a:r>
              <a:rPr lang="zh-CN" altLang="en-US" sz="2800" b="1" dirty="0" smtClean="0">
                <a:solidFill>
                  <a:srgbClr val="C00000"/>
                </a:solidFill>
                <a:latin typeface="楷体" pitchFamily="49" charset="-122"/>
                <a:ea typeface="楷体" pitchFamily="49" charset="-122"/>
              </a:rPr>
              <a:t>点法标定坐标系（</a:t>
            </a:r>
            <a:r>
              <a:rPr lang="en-US" altLang="zh-CN" sz="2800" b="1" dirty="0" smtClean="0">
                <a:solidFill>
                  <a:srgbClr val="C00000"/>
                </a:solidFill>
                <a:latin typeface="楷体" pitchFamily="49" charset="-122"/>
                <a:ea typeface="楷体" pitchFamily="49" charset="-122"/>
              </a:rPr>
              <a:t>TCP </a:t>
            </a:r>
            <a:r>
              <a:rPr lang="zh-CN" altLang="en-US" sz="2800" b="1" dirty="0" smtClean="0">
                <a:solidFill>
                  <a:srgbClr val="C00000"/>
                </a:solidFill>
                <a:latin typeface="楷体" pitchFamily="49" charset="-122"/>
                <a:ea typeface="楷体" pitchFamily="49" charset="-122"/>
              </a:rPr>
              <a:t>和</a:t>
            </a:r>
            <a:r>
              <a:rPr lang="en-US" altLang="zh-CN" sz="2800" b="1" dirty="0" smtClean="0">
                <a:solidFill>
                  <a:srgbClr val="C00000"/>
                </a:solidFill>
                <a:latin typeface="楷体" pitchFamily="49" charset="-122"/>
                <a:ea typeface="楷体" pitchFamily="49" charset="-122"/>
              </a:rPr>
              <a:t>X/Z</a:t>
            </a:r>
            <a:r>
              <a:rPr lang="zh-CN" altLang="en-US" sz="2800" b="1" dirty="0" smtClean="0">
                <a:solidFill>
                  <a:srgbClr val="C00000"/>
                </a:solidFill>
                <a:latin typeface="楷体" pitchFamily="49" charset="-122"/>
                <a:ea typeface="楷体" pitchFamily="49" charset="-122"/>
              </a:rPr>
              <a:t>）</a:t>
            </a:r>
            <a:endParaRPr lang="zh-CN" altLang="en-US" sz="2800" b="1" dirty="0">
              <a:solidFill>
                <a:srgbClr val="C00000"/>
              </a:solidFill>
              <a:latin typeface="楷体" pitchFamily="49" charset="-122"/>
              <a:ea typeface="楷体" pitchFamily="49" charset="-122"/>
            </a:endParaRPr>
          </a:p>
        </p:txBody>
      </p:sp>
      <p:pic>
        <p:nvPicPr>
          <p:cNvPr id="7" name="图片 6" descr="418.jpg"/>
          <p:cNvPicPr>
            <a:picLocks noChangeAspect="1"/>
          </p:cNvPicPr>
          <p:nvPr/>
        </p:nvPicPr>
        <p:blipFill>
          <a:blip r:embed="rId2"/>
          <a:stretch>
            <a:fillRect/>
          </a:stretch>
        </p:blipFill>
        <p:spPr>
          <a:xfrm>
            <a:off x="0" y="1857364"/>
            <a:ext cx="5314950" cy="3371850"/>
          </a:xfrm>
          <a:prstGeom prst="rect">
            <a:avLst/>
          </a:prstGeom>
        </p:spPr>
      </p:pic>
      <p:pic>
        <p:nvPicPr>
          <p:cNvPr id="8" name="图片 7" descr="419.jpg"/>
          <p:cNvPicPr>
            <a:picLocks noChangeAspect="1"/>
          </p:cNvPicPr>
          <p:nvPr/>
        </p:nvPicPr>
        <p:blipFill>
          <a:blip r:embed="rId3"/>
          <a:stretch>
            <a:fillRect/>
          </a:stretch>
        </p:blipFill>
        <p:spPr>
          <a:xfrm>
            <a:off x="3781425" y="3600450"/>
            <a:ext cx="5362575" cy="3257550"/>
          </a:xfrm>
          <a:prstGeom prst="rect">
            <a:avLst/>
          </a:prstGeom>
        </p:spPr>
      </p:pic>
      <p:sp>
        <p:nvSpPr>
          <p:cNvPr id="9" name="TextBox 8"/>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428596" y="1357298"/>
            <a:ext cx="450059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）工件坐标系的标定</a:t>
            </a:r>
            <a:endParaRPr lang="zh-CN" altLang="en-US" sz="2800" dirty="0">
              <a:solidFill>
                <a:srgbClr val="7030A0"/>
              </a:solidFill>
              <a:latin typeface="楷体" pitchFamily="49" charset="-122"/>
              <a:ea typeface="楷体" pitchFamily="49" charset="-122"/>
            </a:endParaRPr>
          </a:p>
        </p:txBody>
      </p:sp>
      <p:pic>
        <p:nvPicPr>
          <p:cNvPr id="7" name="图片 6" descr="420.jpg"/>
          <p:cNvPicPr>
            <a:picLocks noChangeAspect="1"/>
          </p:cNvPicPr>
          <p:nvPr/>
        </p:nvPicPr>
        <p:blipFill>
          <a:blip r:embed="rId2"/>
          <a:stretch>
            <a:fillRect/>
          </a:stretch>
        </p:blipFill>
        <p:spPr>
          <a:xfrm>
            <a:off x="500034" y="1928801"/>
            <a:ext cx="8215370" cy="4756267"/>
          </a:xfrm>
          <a:prstGeom prst="rect">
            <a:avLst/>
          </a:prstGeom>
        </p:spPr>
      </p:pic>
      <p:sp>
        <p:nvSpPr>
          <p:cNvPr id="8" name="TextBox 7"/>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pic>
        <p:nvPicPr>
          <p:cNvPr id="8" name="图片 7" descr="421.jpg"/>
          <p:cNvPicPr>
            <a:picLocks noChangeAspect="1"/>
          </p:cNvPicPr>
          <p:nvPr/>
        </p:nvPicPr>
        <p:blipFill>
          <a:blip r:embed="rId2"/>
          <a:stretch>
            <a:fillRect/>
          </a:stretch>
        </p:blipFill>
        <p:spPr>
          <a:xfrm>
            <a:off x="1142976" y="2000240"/>
            <a:ext cx="6357982" cy="4366325"/>
          </a:xfrm>
          <a:prstGeom prst="rect">
            <a:avLst/>
          </a:prstGeom>
        </p:spPr>
      </p:pic>
      <p:sp>
        <p:nvSpPr>
          <p:cNvPr id="9" name="TextBox 8"/>
          <p:cNvSpPr txBox="1"/>
          <p:nvPr/>
        </p:nvSpPr>
        <p:spPr>
          <a:xfrm>
            <a:off x="1428728" y="6396335"/>
            <a:ext cx="5929354" cy="461665"/>
          </a:xfrm>
          <a:prstGeom prst="rect">
            <a:avLst/>
          </a:prstGeom>
          <a:noFill/>
        </p:spPr>
        <p:txBody>
          <a:bodyPr wrap="square" rtlCol="0">
            <a:spAutoFit/>
          </a:bodyPr>
          <a:lstStyle/>
          <a:p>
            <a:r>
              <a:rPr lang="zh-CN" altLang="en-US" sz="2400" b="1" dirty="0" smtClean="0"/>
              <a:t>打开涂胶程序，可以看到大量示教目标点</a:t>
            </a:r>
            <a:endParaRPr lang="zh-CN" altLang="en-US" sz="2400" b="1" dirty="0"/>
          </a:p>
        </p:txBody>
      </p:sp>
      <p:sp>
        <p:nvSpPr>
          <p:cNvPr id="7" name="TextBox 6"/>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422.jpg"/>
          <p:cNvPicPr>
            <a:picLocks noChangeAspect="1"/>
          </p:cNvPicPr>
          <p:nvPr/>
        </p:nvPicPr>
        <p:blipFill>
          <a:blip r:embed="rId2"/>
          <a:stretch>
            <a:fillRect/>
          </a:stretch>
        </p:blipFill>
        <p:spPr>
          <a:xfrm>
            <a:off x="-1" y="3071810"/>
            <a:ext cx="4786347" cy="2824242"/>
          </a:xfrm>
          <a:prstGeom prst="rect">
            <a:avLst/>
          </a:prstGeom>
        </p:spPr>
      </p:pic>
      <p:sp>
        <p:nvSpPr>
          <p:cNvPr id="7" name="TextBox 6"/>
          <p:cNvSpPr txBox="1"/>
          <p:nvPr/>
        </p:nvSpPr>
        <p:spPr>
          <a:xfrm>
            <a:off x="357158" y="2000240"/>
            <a:ext cx="4000528" cy="830997"/>
          </a:xfrm>
          <a:prstGeom prst="rect">
            <a:avLst/>
          </a:prstGeom>
          <a:noFill/>
        </p:spPr>
        <p:txBody>
          <a:bodyPr wrap="square" rtlCol="0">
            <a:spAutoFit/>
          </a:bodyPr>
          <a:lstStyle/>
          <a:p>
            <a:r>
              <a:rPr lang="zh-CN" altLang="en-US" sz="2400" b="1" dirty="0" smtClean="0"/>
              <a:t>使用工具坐标系</a:t>
            </a:r>
            <a:r>
              <a:rPr lang="en-US" altLang="zh-CN" sz="2400" b="1" dirty="0" err="1" smtClean="0"/>
              <a:t>tGlueGun</a:t>
            </a:r>
            <a:r>
              <a:rPr lang="zh-CN" altLang="en-US" sz="2400" b="1" dirty="0" smtClean="0"/>
              <a:t>、工件坐标系</a:t>
            </a:r>
            <a:r>
              <a:rPr lang="en-US" altLang="zh-CN" sz="2400" b="1" dirty="0" err="1" smtClean="0"/>
              <a:t>WobjGlue</a:t>
            </a:r>
            <a:r>
              <a:rPr lang="zh-CN" altLang="en-US" sz="2400" b="1" dirty="0" smtClean="0"/>
              <a:t>示教</a:t>
            </a:r>
            <a:endParaRPr lang="zh-CN" altLang="en-US" sz="2400" b="1" dirty="0"/>
          </a:p>
        </p:txBody>
      </p:sp>
      <p:pic>
        <p:nvPicPr>
          <p:cNvPr id="9" name="图片 8" descr="423.jpg"/>
          <p:cNvPicPr>
            <a:picLocks noChangeAspect="1"/>
          </p:cNvPicPr>
          <p:nvPr/>
        </p:nvPicPr>
        <p:blipFill>
          <a:blip r:embed="rId3"/>
          <a:stretch>
            <a:fillRect/>
          </a:stretch>
        </p:blipFill>
        <p:spPr>
          <a:xfrm>
            <a:off x="4500562" y="3071810"/>
            <a:ext cx="4643438" cy="2768415"/>
          </a:xfrm>
          <a:prstGeom prst="rect">
            <a:avLst/>
          </a:prstGeom>
        </p:spPr>
      </p:pic>
      <p:sp>
        <p:nvSpPr>
          <p:cNvPr id="10" name="TextBox 9"/>
          <p:cNvSpPr txBox="1"/>
          <p:nvPr/>
        </p:nvSpPr>
        <p:spPr>
          <a:xfrm>
            <a:off x="4643438" y="2000240"/>
            <a:ext cx="4143404" cy="830997"/>
          </a:xfrm>
          <a:prstGeom prst="rect">
            <a:avLst/>
          </a:prstGeom>
          <a:noFill/>
        </p:spPr>
        <p:txBody>
          <a:bodyPr wrap="square" rtlCol="0">
            <a:spAutoFit/>
          </a:bodyPr>
          <a:lstStyle/>
          <a:p>
            <a:r>
              <a:rPr lang="zh-CN" altLang="en-US" sz="2400" b="1" dirty="0" smtClean="0"/>
              <a:t>示教</a:t>
            </a:r>
            <a:r>
              <a:rPr lang="en-US" altLang="zh-CN" sz="2400" b="1" dirty="0" err="1" smtClean="0"/>
              <a:t>pHome</a:t>
            </a:r>
            <a:r>
              <a:rPr lang="zh-CN" altLang="en-US" sz="2400" b="1" dirty="0" smtClean="0"/>
              <a:t>可用工具坐标系</a:t>
            </a:r>
            <a:r>
              <a:rPr lang="en-US" altLang="zh-CN" sz="2400" b="1" dirty="0" err="1" smtClean="0"/>
              <a:t>tGlueGun</a:t>
            </a:r>
            <a:r>
              <a:rPr lang="zh-CN" altLang="en-US" sz="2400" b="1" dirty="0" smtClean="0"/>
              <a:t>，工件坐标系</a:t>
            </a:r>
            <a:r>
              <a:rPr lang="en-US" altLang="zh-CN" sz="2400" b="1" dirty="0" smtClean="0"/>
              <a:t>Wobj0</a:t>
            </a:r>
            <a:endParaRPr lang="zh-CN" altLang="en-US" sz="2400" b="1" dirty="0"/>
          </a:p>
        </p:txBody>
      </p:sp>
      <p:sp>
        <p:nvSpPr>
          <p:cNvPr id="8" name="TextBox 7"/>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714488"/>
            <a:ext cx="8358246" cy="4616648"/>
          </a:xfrm>
          <a:prstGeom prst="rect">
            <a:avLst/>
          </a:prstGeom>
          <a:noFill/>
        </p:spPr>
        <p:txBody>
          <a:bodyPr wrap="square" rtlCol="0">
            <a:spAutoFit/>
          </a:bodyPr>
          <a:lstStyle/>
          <a:p>
            <a:pPr algn="ctr">
              <a:lnSpc>
                <a:spcPct val="150000"/>
              </a:lnSpc>
            </a:pPr>
            <a:r>
              <a:rPr lang="zh-CN" altLang="en-US" sz="2800" b="1" dirty="0" smtClean="0">
                <a:solidFill>
                  <a:srgbClr val="FF0000"/>
                </a:solidFill>
              </a:rPr>
              <a:t>注意事项：</a:t>
            </a:r>
          </a:p>
          <a:p>
            <a:pPr>
              <a:lnSpc>
                <a:spcPct val="150000"/>
              </a:lnSpc>
            </a:pPr>
            <a:r>
              <a:rPr lang="en-US" altLang="zh-CN" sz="2400" dirty="0" smtClean="0"/>
              <a:t>1. </a:t>
            </a:r>
            <a:r>
              <a:rPr lang="zh-CN" altLang="en-US" sz="2400" dirty="0" smtClean="0"/>
              <a:t>在示教过程中，可以不严格按照模板程序中所选取的目标</a:t>
            </a:r>
            <a:endParaRPr lang="en-US" altLang="zh-CN" sz="2400" dirty="0" smtClean="0"/>
          </a:p>
          <a:p>
            <a:pPr>
              <a:lnSpc>
                <a:spcPct val="150000"/>
              </a:lnSpc>
            </a:pPr>
            <a:r>
              <a:rPr lang="zh-CN" altLang="en-US" sz="2400" dirty="0" smtClean="0"/>
              <a:t>    点数量，大家可自由进行选取，并添加或删除对应的运动</a:t>
            </a:r>
            <a:endParaRPr lang="en-US" altLang="zh-CN" sz="2400" dirty="0" smtClean="0"/>
          </a:p>
          <a:p>
            <a:pPr>
              <a:lnSpc>
                <a:spcPct val="150000"/>
              </a:lnSpc>
            </a:pPr>
            <a:r>
              <a:rPr lang="en-US" altLang="zh-CN" sz="2400" dirty="0" smtClean="0"/>
              <a:t>    </a:t>
            </a:r>
            <a:r>
              <a:rPr lang="zh-CN" altLang="en-US" sz="2400" dirty="0" smtClean="0"/>
              <a:t>指令。</a:t>
            </a:r>
          </a:p>
          <a:p>
            <a:pPr>
              <a:lnSpc>
                <a:spcPct val="150000"/>
              </a:lnSpc>
            </a:pPr>
            <a:r>
              <a:rPr lang="en-US" altLang="zh-CN" sz="2400" dirty="0" smtClean="0"/>
              <a:t>2. </a:t>
            </a:r>
            <a:r>
              <a:rPr lang="zh-CN" altLang="en-US" sz="2400" dirty="0" smtClean="0"/>
              <a:t>待完成所有目标点示教之后，将校准针、校准针座取消勾</a:t>
            </a:r>
            <a:endParaRPr lang="en-US" altLang="zh-CN" sz="2400" dirty="0" smtClean="0"/>
          </a:p>
          <a:p>
            <a:pPr>
              <a:lnSpc>
                <a:spcPct val="150000"/>
              </a:lnSpc>
            </a:pPr>
            <a:r>
              <a:rPr lang="en-US" altLang="zh-CN" sz="2400" dirty="0" smtClean="0"/>
              <a:t>    </a:t>
            </a:r>
            <a:r>
              <a:rPr lang="zh-CN" altLang="en-US" sz="2400" dirty="0" smtClean="0"/>
              <a:t>选“可见”。</a:t>
            </a:r>
          </a:p>
          <a:p>
            <a:pPr>
              <a:lnSpc>
                <a:spcPct val="150000"/>
              </a:lnSpc>
            </a:pPr>
            <a:r>
              <a:rPr lang="en-US" altLang="zh-CN" sz="2400" dirty="0" smtClean="0"/>
              <a:t>3. </a:t>
            </a:r>
            <a:r>
              <a:rPr lang="zh-CN" altLang="en-US" sz="2400" dirty="0" smtClean="0"/>
              <a:t>执行仿真开始按钮，查看工作站运行情况，若运行正常，</a:t>
            </a:r>
            <a:endParaRPr lang="en-US" altLang="zh-CN" sz="2400" dirty="0" smtClean="0"/>
          </a:p>
          <a:p>
            <a:pPr>
              <a:lnSpc>
                <a:spcPct val="150000"/>
              </a:lnSpc>
            </a:pPr>
            <a:r>
              <a:rPr lang="en-US" altLang="zh-CN" sz="2400" dirty="0" smtClean="0"/>
              <a:t>    </a:t>
            </a:r>
            <a:r>
              <a:rPr lang="zh-CN" altLang="en-US" sz="2400" dirty="0" smtClean="0"/>
              <a:t>则保存该工作站。</a:t>
            </a:r>
            <a:endParaRPr lang="zh-CN" altLang="en-US" sz="2400" dirty="0"/>
          </a:p>
        </p:txBody>
      </p:sp>
      <p:sp>
        <p:nvSpPr>
          <p:cNvPr id="7" name="TextBox 6"/>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85786" y="2500306"/>
            <a:ext cx="7500990" cy="1200329"/>
          </a:xfrm>
          <a:prstGeom prst="rect">
            <a:avLst/>
          </a:prstGeom>
          <a:noFill/>
        </p:spPr>
        <p:txBody>
          <a:bodyPr wrap="square" rtlCol="0">
            <a:spAutoFit/>
          </a:bodyPr>
          <a:lstStyle/>
          <a:p>
            <a:pPr>
              <a:lnSpc>
                <a:spcPct val="150000"/>
              </a:lnSpc>
            </a:pPr>
            <a:r>
              <a:rPr lang="zh-CN" altLang="en-US" sz="2400" dirty="0" smtClean="0"/>
              <a:t>       本案例中，从俯视来看，当前机器人运行轨迹为逆时针，大家尝试重新调整轨迹，顺时针进行涂胶。</a:t>
            </a:r>
            <a:endParaRPr lang="zh-CN" altLang="en-US" sz="2400" dirty="0"/>
          </a:p>
        </p:txBody>
      </p:sp>
      <p:sp>
        <p:nvSpPr>
          <p:cNvPr id="7" name="TextBox 6"/>
          <p:cNvSpPr txBox="1"/>
          <p:nvPr/>
        </p:nvSpPr>
        <p:spPr>
          <a:xfrm>
            <a:off x="357158" y="1428736"/>
            <a:ext cx="30003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643042" y="2071678"/>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5</a:t>
            </a:r>
            <a:r>
              <a:rPr lang="zh-CN" altLang="en-US" sz="5400" b="1" dirty="0" smtClean="0">
                <a:solidFill>
                  <a:srgbClr val="002060"/>
                </a:solidFill>
                <a:latin typeface="楷体" pitchFamily="49" charset="-122"/>
                <a:ea typeface="楷体" pitchFamily="49" charset="-122"/>
              </a:rPr>
              <a:t>章 车灯涂胶</a:t>
            </a:r>
          </a:p>
        </p:txBody>
      </p:sp>
      <p:sp>
        <p:nvSpPr>
          <p:cNvPr id="6" name="TextBox 5"/>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7" name="图片 6" descr="04.jpg"/>
          <p:cNvPicPr>
            <a:picLocks noChangeAspect="1"/>
          </p:cNvPicPr>
          <p:nvPr/>
        </p:nvPicPr>
        <p:blipFill>
          <a:blip r:embed="rId2"/>
          <a:stretch>
            <a:fillRect/>
          </a:stretch>
        </p:blipFill>
        <p:spPr>
          <a:xfrm>
            <a:off x="6143636" y="2928934"/>
            <a:ext cx="2752725" cy="3800475"/>
          </a:xfrm>
          <a:prstGeom prst="rect">
            <a:avLst/>
          </a:prstGeo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286116" y="214290"/>
            <a:ext cx="2428892"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
        <p:nvSpPr>
          <p:cNvPr id="7" name="TextBox 6"/>
          <p:cNvSpPr txBox="1"/>
          <p:nvPr/>
        </p:nvSpPr>
        <p:spPr>
          <a:xfrm>
            <a:off x="857224" y="2143116"/>
            <a:ext cx="7143800" cy="2608599"/>
          </a:xfrm>
          <a:prstGeom prst="rect">
            <a:avLst/>
          </a:prstGeom>
          <a:noFill/>
        </p:spPr>
        <p:txBody>
          <a:bodyPr wrap="square" rtlCol="0">
            <a:spAutoFit/>
          </a:bodyPr>
          <a:lstStyle/>
          <a:p>
            <a:pPr>
              <a:lnSpc>
                <a:spcPct val="150000"/>
              </a:lnSpc>
            </a:pPr>
            <a:r>
              <a:rPr lang="en-US" altLang="zh-CN" sz="2800" dirty="0" smtClean="0">
                <a:latin typeface="Adobe 楷体 Std R" pitchFamily="18" charset="-122"/>
                <a:ea typeface="Adobe 楷体 Std R" pitchFamily="18" charset="-122"/>
              </a:rPr>
              <a:t>1</a:t>
            </a:r>
            <a:r>
              <a:rPr lang="zh-CN" altLang="en-US" sz="2800" dirty="0" smtClean="0">
                <a:latin typeface="Adobe 楷体 Std R" pitchFamily="18" charset="-122"/>
                <a:ea typeface="Adobe 楷体 Std R" pitchFamily="18" charset="-122"/>
              </a:rPr>
              <a:t>．了解工业机器人在车灯涂胶领域的应用</a:t>
            </a:r>
          </a:p>
          <a:p>
            <a:pPr>
              <a:lnSpc>
                <a:spcPct val="150000"/>
              </a:lnSpc>
            </a:pPr>
            <a:r>
              <a:rPr lang="en-US" altLang="zh-CN" sz="2800" dirty="0" smtClean="0">
                <a:latin typeface="Adobe 楷体 Std R" pitchFamily="18" charset="-122"/>
                <a:ea typeface="Adobe 楷体 Std R" pitchFamily="18" charset="-122"/>
              </a:rPr>
              <a:t>2</a:t>
            </a:r>
            <a:r>
              <a:rPr lang="zh-CN" altLang="en-US" sz="2800" dirty="0" smtClean="0">
                <a:latin typeface="Adobe 楷体 Std R" pitchFamily="18" charset="-122"/>
                <a:ea typeface="Adobe 楷体 Std R" pitchFamily="18" charset="-122"/>
              </a:rPr>
              <a:t>．认识中断程序的用法</a:t>
            </a:r>
          </a:p>
          <a:p>
            <a:pPr>
              <a:lnSpc>
                <a:spcPct val="150000"/>
              </a:lnSpc>
            </a:pPr>
            <a:r>
              <a:rPr lang="en-US" altLang="zh-CN" sz="2800" dirty="0" smtClean="0">
                <a:latin typeface="Adobe 楷体 Std R" pitchFamily="18" charset="-122"/>
                <a:ea typeface="Adobe 楷体 Std R" pitchFamily="18" charset="-122"/>
              </a:rPr>
              <a:t>3</a:t>
            </a:r>
            <a:r>
              <a:rPr lang="zh-CN" altLang="en-US" sz="2800" dirty="0" smtClean="0">
                <a:latin typeface="Adobe 楷体 Std R" pitchFamily="18" charset="-122"/>
                <a:ea typeface="Adobe 楷体 Std R" pitchFamily="18" charset="-122"/>
              </a:rPr>
              <a:t>．掌握机器人速度相关设置</a:t>
            </a:r>
          </a:p>
          <a:p>
            <a:pPr>
              <a:lnSpc>
                <a:spcPct val="150000"/>
              </a:lnSpc>
            </a:pPr>
            <a:r>
              <a:rPr lang="en-US" altLang="zh-CN" sz="2800" dirty="0" smtClean="0">
                <a:latin typeface="Adobe 楷体 Std R" pitchFamily="18" charset="-122"/>
                <a:ea typeface="Adobe 楷体 Std R" pitchFamily="18" charset="-122"/>
              </a:rPr>
              <a:t>4</a:t>
            </a:r>
            <a:r>
              <a:rPr lang="zh-CN" altLang="en-US" sz="2800" dirty="0" smtClean="0">
                <a:latin typeface="Adobe 楷体 Std R" pitchFamily="18" charset="-122"/>
                <a:ea typeface="Adobe 楷体 Std R" pitchFamily="18" charset="-122"/>
              </a:rPr>
              <a:t>．认识多工位程序编写</a:t>
            </a:r>
            <a:endParaRPr lang="zh-CN" altLang="en-US" sz="2800" dirty="0">
              <a:latin typeface="Adobe 楷体 Std R" pitchFamily="18" charset="-122"/>
              <a:ea typeface="Adobe 楷体 Std R" pitchFamily="18"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图片 258"/>
          <p:cNvPicPr>
            <a:picLocks noChangeAspect="1" noChangeArrowheads="1"/>
          </p:cNvPicPr>
          <p:nvPr/>
        </p:nvPicPr>
        <p:blipFill>
          <a:blip r:embed="rId2"/>
          <a:srcRect/>
          <a:stretch>
            <a:fillRect/>
          </a:stretch>
        </p:blipFill>
        <p:spPr bwMode="auto">
          <a:xfrm>
            <a:off x="4143372" y="2143116"/>
            <a:ext cx="4819456" cy="3357586"/>
          </a:xfrm>
          <a:prstGeom prst="rect">
            <a:avLst/>
          </a:prstGeom>
          <a:noFill/>
          <a:ln w="9525">
            <a:noFill/>
            <a:miter lim="800000"/>
            <a:headEnd/>
            <a:tailEnd/>
          </a:ln>
        </p:spPr>
      </p:pic>
      <p:sp>
        <p:nvSpPr>
          <p:cNvPr id="6" name="TextBox 5"/>
          <p:cNvSpPr txBox="1"/>
          <p:nvPr/>
        </p:nvSpPr>
        <p:spPr>
          <a:xfrm>
            <a:off x="0" y="214290"/>
            <a:ext cx="521494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.1</a:t>
            </a:r>
            <a:r>
              <a:rPr lang="zh-CN" altLang="en-US" sz="3200" b="1" dirty="0" smtClean="0">
                <a:solidFill>
                  <a:srgbClr val="FF0000"/>
                </a:solidFill>
                <a:latin typeface="楷体" pitchFamily="49" charset="-122"/>
                <a:ea typeface="楷体" pitchFamily="49" charset="-122"/>
              </a:rPr>
              <a:t>车灯涂胶任务描述</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214282" y="1714488"/>
            <a:ext cx="3857652" cy="4524315"/>
          </a:xfrm>
          <a:prstGeom prst="rect">
            <a:avLst/>
          </a:prstGeom>
          <a:noFill/>
        </p:spPr>
        <p:txBody>
          <a:bodyPr wrap="square" rtlCol="0">
            <a:spAutoFit/>
          </a:bodyPr>
          <a:lstStyle/>
          <a:p>
            <a:pPr>
              <a:lnSpc>
                <a:spcPct val="150000"/>
              </a:lnSpc>
            </a:pPr>
            <a:r>
              <a:rPr lang="zh-CN" altLang="en-US" sz="2400" dirty="0" smtClean="0"/>
              <a:t>本工作站以汽车车灯涂胶为例，利用</a:t>
            </a:r>
            <a:r>
              <a:rPr lang="en-US" altLang="zh-CN" sz="2400" dirty="0" smtClean="0"/>
              <a:t>IRB1410 </a:t>
            </a:r>
            <a:r>
              <a:rPr lang="zh-CN" altLang="en-US" sz="2400" dirty="0" smtClean="0"/>
              <a:t>机器人将胶体均匀地涂抹在灯壳胶槽内；工作站已经预设涂胶效果，需要依次完成</a:t>
            </a:r>
            <a:r>
              <a:rPr lang="en-US" altLang="zh-CN" sz="2400" dirty="0" smtClean="0"/>
              <a:t>I/O </a:t>
            </a:r>
            <a:r>
              <a:rPr lang="zh-CN" altLang="en-US" sz="2400" dirty="0" smtClean="0"/>
              <a:t>配置、程序数据创建、目标点示教、程序编写及调试，最终完成整个汽车车灯的涂胶过程。</a:t>
            </a:r>
            <a:endParaRPr lang="zh-CN" altLang="en-US" sz="2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58" y="1395699"/>
            <a:ext cx="671517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③球（极）坐标型机器人</a:t>
            </a:r>
            <a:endParaRPr lang="zh-CN" altLang="en-US" sz="2800" b="1" dirty="0">
              <a:solidFill>
                <a:srgbClr val="C00000"/>
              </a:solidFill>
              <a:latin typeface="楷体" pitchFamily="49" charset="-122"/>
              <a:ea typeface="楷体" pitchFamily="49" charset="-122"/>
            </a:endParaRPr>
          </a:p>
        </p:txBody>
      </p:sp>
      <p:pic>
        <p:nvPicPr>
          <p:cNvPr id="8" name="图片 7" descr="球坐标机器人.jpg"/>
          <p:cNvPicPr>
            <a:picLocks noChangeAspect="1"/>
          </p:cNvPicPr>
          <p:nvPr/>
        </p:nvPicPr>
        <p:blipFill>
          <a:blip r:embed="rId2"/>
          <a:stretch>
            <a:fillRect/>
          </a:stretch>
        </p:blipFill>
        <p:spPr>
          <a:xfrm>
            <a:off x="6072198" y="2000240"/>
            <a:ext cx="2928958" cy="3610111"/>
          </a:xfrm>
          <a:prstGeom prst="rect">
            <a:avLst/>
          </a:prstGeom>
        </p:spPr>
      </p:pic>
      <p:sp>
        <p:nvSpPr>
          <p:cNvPr id="9" name="TextBox 8"/>
          <p:cNvSpPr txBox="1"/>
          <p:nvPr/>
        </p:nvSpPr>
        <p:spPr>
          <a:xfrm>
            <a:off x="500034" y="2071678"/>
            <a:ext cx="5643602" cy="4524315"/>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结构：</a:t>
            </a:r>
            <a:r>
              <a:rPr lang="en-US" altLang="zh-CN" sz="2400" dirty="0" smtClean="0">
                <a:latin typeface="楷体" pitchFamily="49" charset="-122"/>
                <a:ea typeface="楷体" pitchFamily="49" charset="-122"/>
              </a:rPr>
              <a:t>1 </a:t>
            </a:r>
            <a:r>
              <a:rPr lang="zh-CN" altLang="en-US" sz="2400" dirty="0" smtClean="0">
                <a:latin typeface="楷体" pitchFamily="49" charset="-122"/>
                <a:ea typeface="楷体" pitchFamily="49" charset="-122"/>
              </a:rPr>
              <a:t>个移动关节（</a:t>
            </a:r>
            <a:r>
              <a:rPr lang="en-US" altLang="zh-CN" sz="2400" dirty="0" smtClean="0">
                <a:latin typeface="楷体" pitchFamily="49" charset="-122"/>
                <a:ea typeface="楷体" pitchFamily="49" charset="-122"/>
              </a:rPr>
              <a:t>1P</a:t>
            </a:r>
            <a:r>
              <a:rPr lang="zh-CN" altLang="en-US" sz="2400" dirty="0" smtClean="0">
                <a:latin typeface="楷体" pitchFamily="49" charset="-122"/>
                <a:ea typeface="楷体" pitchFamily="49" charset="-122"/>
              </a:rPr>
              <a:t>）和</a:t>
            </a:r>
            <a:r>
              <a:rPr lang="en-US" altLang="zh-CN" sz="2400" dirty="0" smtClean="0">
                <a:latin typeface="楷体" pitchFamily="49" charset="-122"/>
                <a:ea typeface="楷体" pitchFamily="49" charset="-122"/>
              </a:rPr>
              <a:t>2 </a:t>
            </a:r>
            <a:r>
              <a:rPr lang="zh-CN" altLang="en-US" sz="2400" dirty="0" smtClean="0">
                <a:latin typeface="楷体" pitchFamily="49" charset="-122"/>
                <a:ea typeface="楷体" pitchFamily="49" charset="-122"/>
              </a:rPr>
              <a:t>个转动关节（</a:t>
            </a:r>
            <a:r>
              <a:rPr lang="en-US" altLang="zh-CN" sz="2400" dirty="0" smtClean="0">
                <a:latin typeface="楷体" pitchFamily="49" charset="-122"/>
                <a:ea typeface="楷体" pitchFamily="49" charset="-122"/>
              </a:rPr>
              <a:t>2R</a:t>
            </a:r>
            <a:r>
              <a:rPr lang="zh-CN" altLang="en-US" sz="2400" dirty="0" smtClean="0">
                <a:latin typeface="楷体" pitchFamily="49" charset="-122"/>
                <a:ea typeface="楷体" pitchFamily="49" charset="-122"/>
              </a:rPr>
              <a:t>），其工作范围为球形。</a:t>
            </a:r>
            <a:endParaRPr lang="en-US" altLang="zh-CN" sz="2400" dirty="0" smtClean="0">
              <a:latin typeface="楷体" pitchFamily="49" charset="-122"/>
              <a:ea typeface="楷体" pitchFamily="49" charset="-122"/>
            </a:endParaRPr>
          </a:p>
          <a:p>
            <a:pPr>
              <a:lnSpc>
                <a:spcPct val="150000"/>
              </a:lnSpc>
            </a:pPr>
            <a:r>
              <a:rPr lang="zh-CN" altLang="en-US" sz="2400" b="1" dirty="0" smtClean="0">
                <a:solidFill>
                  <a:srgbClr val="FF0000"/>
                </a:solidFill>
                <a:latin typeface="楷体" pitchFamily="49" charset="-122"/>
                <a:ea typeface="楷体" pitchFamily="49" charset="-122"/>
              </a:rPr>
              <a:t>优点：</a:t>
            </a:r>
            <a:r>
              <a:rPr lang="zh-CN" altLang="en-US" sz="2400" dirty="0" smtClean="0">
                <a:latin typeface="楷体" pitchFamily="49" charset="-122"/>
                <a:ea typeface="楷体" pitchFamily="49" charset="-122"/>
              </a:rPr>
              <a:t>结构紧凑、动作灵活、占地面积小。</a:t>
            </a:r>
            <a:endParaRPr lang="en-US" altLang="zh-CN" sz="2400" dirty="0" smtClean="0">
              <a:latin typeface="楷体" pitchFamily="49" charset="-122"/>
              <a:ea typeface="楷体" pitchFamily="49" charset="-122"/>
            </a:endParaRPr>
          </a:p>
          <a:p>
            <a:pPr>
              <a:lnSpc>
                <a:spcPct val="150000"/>
              </a:lnSpc>
            </a:pPr>
            <a:r>
              <a:rPr lang="zh-CN" altLang="en-US" sz="2400" b="1" dirty="0" smtClean="0">
                <a:solidFill>
                  <a:srgbClr val="002060"/>
                </a:solidFill>
                <a:latin typeface="楷体" pitchFamily="49" charset="-122"/>
                <a:ea typeface="楷体" pitchFamily="49" charset="-122"/>
              </a:rPr>
              <a:t>缺点：</a:t>
            </a:r>
            <a:r>
              <a:rPr lang="zh-CN" altLang="en-US" sz="2400" dirty="0" smtClean="0">
                <a:latin typeface="楷体" pitchFamily="49" charset="-122"/>
                <a:ea typeface="楷体" pitchFamily="49" charset="-122"/>
              </a:rPr>
              <a:t>结构复杂、位精度低、运动直观</a:t>
            </a:r>
            <a:r>
              <a:rPr lang="zh-CN" altLang="en-US" sz="2400" b="1" dirty="0" smtClean="0">
                <a:solidFill>
                  <a:srgbClr val="FF0000"/>
                </a:solidFill>
                <a:latin typeface="楷体" pitchFamily="49" charset="-122"/>
                <a:ea typeface="楷体" pitchFamily="49" charset="-122"/>
              </a:rPr>
              <a:t>性差。</a:t>
            </a:r>
            <a:endParaRPr lang="en-US" altLang="zh-CN" sz="2400" b="1" dirty="0" smtClean="0">
              <a:solidFill>
                <a:srgbClr val="FF0000"/>
              </a:solidFill>
              <a:latin typeface="楷体" pitchFamily="49" charset="-122"/>
              <a:ea typeface="楷体" pitchFamily="49" charset="-122"/>
            </a:endParaRPr>
          </a:p>
          <a:p>
            <a:pPr>
              <a:lnSpc>
                <a:spcPct val="150000"/>
              </a:lnSpc>
            </a:pPr>
            <a:r>
              <a:rPr lang="zh-CN" altLang="en-US" sz="2400" b="1" dirty="0" smtClean="0">
                <a:solidFill>
                  <a:srgbClr val="FF0000"/>
                </a:solidFill>
                <a:latin typeface="楷体" pitchFamily="49" charset="-122"/>
                <a:ea typeface="楷体" pitchFamily="49" charset="-122"/>
              </a:rPr>
              <a:t>应用场合：</a:t>
            </a:r>
            <a:r>
              <a:rPr lang="en-US" altLang="zh-CN" sz="2400" dirty="0" err="1" smtClean="0">
                <a:latin typeface="楷体" pitchFamily="49" charset="-122"/>
                <a:ea typeface="楷体" pitchFamily="49" charset="-122"/>
              </a:rPr>
              <a:t>Unimate</a:t>
            </a:r>
            <a:r>
              <a:rPr lang="zh-CN" altLang="en-US" sz="2400" dirty="0" smtClean="0">
                <a:latin typeface="楷体" pitchFamily="49" charset="-122"/>
                <a:ea typeface="楷体" pitchFamily="49" charset="-122"/>
              </a:rPr>
              <a:t>类型的工位间的物料搬运。</a:t>
            </a:r>
            <a:endParaRPr lang="zh-CN" altLang="en-US" sz="2400" dirty="0">
              <a:latin typeface="楷体" pitchFamily="49" charset="-122"/>
              <a:ea typeface="楷体" pitchFamily="49" charset="-122"/>
            </a:endParaRPr>
          </a:p>
        </p:txBody>
      </p:sp>
      <p:sp>
        <p:nvSpPr>
          <p:cNvPr id="10" name="日期占位符 9"/>
          <p:cNvSpPr>
            <a:spLocks noGrp="1"/>
          </p:cNvSpPr>
          <p:nvPr>
            <p:ph type="dt" sz="half" idx="10"/>
          </p:nvPr>
        </p:nvSpPr>
        <p:spPr/>
        <p:txBody>
          <a:bodyPr/>
          <a:lstStyle/>
          <a:p>
            <a:fld id="{C33FA10A-9675-44CE-A193-C349C734FF48}" type="datetime1">
              <a:rPr lang="zh-CN" altLang="en-US" smtClean="0"/>
              <a:pPr/>
              <a:t>2015/9/26</a:t>
            </a:fld>
            <a:endParaRPr lang="zh-CN" altLang="en-US"/>
          </a:p>
        </p:txBody>
      </p:sp>
      <p:sp>
        <p:nvSpPr>
          <p:cNvPr id="11" name="灯片编号占位符 10"/>
          <p:cNvSpPr>
            <a:spLocks noGrp="1"/>
          </p:cNvSpPr>
          <p:nvPr>
            <p:ph type="sldNum" sz="quarter" idx="12"/>
          </p:nvPr>
        </p:nvSpPr>
        <p:spPr/>
        <p:txBody>
          <a:bodyPr/>
          <a:lstStyle/>
          <a:p>
            <a:fld id="{1F488234-F982-41BE-95A6-49A81FC49C7D}" type="slidenum">
              <a:rPr lang="zh-CN" altLang="en-US" smtClean="0"/>
              <a:pPr/>
              <a:t>11</a:t>
            </a:fld>
            <a:endParaRPr lang="zh-CN" altLang="en-US"/>
          </a:p>
        </p:txBody>
      </p:sp>
      <p:sp>
        <p:nvSpPr>
          <p:cNvPr id="12" name="页脚占位符 11"/>
          <p:cNvSpPr>
            <a:spLocks noGrp="1"/>
          </p:cNvSpPr>
          <p:nvPr>
            <p:ph type="ftr" sz="quarter" idx="11"/>
          </p:nvPr>
        </p:nvSpPr>
        <p:spPr/>
        <p:txBody>
          <a:bodyPr/>
          <a:lstStyle/>
          <a:p>
            <a:endParaRPr lang="zh-CN" altLang="en-US"/>
          </a:p>
        </p:txBody>
      </p:sp>
      <p:sp>
        <p:nvSpPr>
          <p:cNvPr id="13" name="TextBox 12"/>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
        <p:nvSpPr>
          <p:cNvPr id="8" name="TextBox 7"/>
          <p:cNvSpPr txBox="1"/>
          <p:nvPr/>
        </p:nvSpPr>
        <p:spPr>
          <a:xfrm>
            <a:off x="571472" y="1571612"/>
            <a:ext cx="478634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）中断程序的用法</a:t>
            </a:r>
            <a:endParaRPr lang="zh-CN" altLang="en-US" sz="2800" b="1" dirty="0">
              <a:solidFill>
                <a:srgbClr val="002060"/>
              </a:solidFill>
              <a:latin typeface="楷体" pitchFamily="49" charset="-122"/>
              <a:ea typeface="楷体" pitchFamily="49" charset="-122"/>
            </a:endParaRPr>
          </a:p>
        </p:txBody>
      </p:sp>
      <p:sp>
        <p:nvSpPr>
          <p:cNvPr id="9" name="矩形 8"/>
          <p:cNvSpPr/>
          <p:nvPr/>
        </p:nvSpPr>
        <p:spPr>
          <a:xfrm>
            <a:off x="1285852" y="2428868"/>
            <a:ext cx="3643338" cy="523220"/>
          </a:xfrm>
          <a:prstGeom prst="rect">
            <a:avLst/>
          </a:prstGeom>
        </p:spPr>
        <p:txBody>
          <a:bodyPr wrap="square">
            <a:spAutoFit/>
          </a:bodyPr>
          <a:lstStyle/>
          <a:p>
            <a:r>
              <a:rPr lang="zh-CN" altLang="en-US" sz="2800" b="1" dirty="0" smtClean="0">
                <a:solidFill>
                  <a:srgbClr val="00B0F0"/>
                </a:solidFill>
                <a:latin typeface="楷体" pitchFamily="49" charset="-122"/>
                <a:ea typeface="楷体" pitchFamily="49" charset="-122"/>
              </a:rPr>
              <a:t>中断程序的作用：</a:t>
            </a:r>
            <a:endParaRPr lang="en-US" altLang="zh-CN" sz="2800" dirty="0" smtClean="0">
              <a:latin typeface="楷体" pitchFamily="49" charset="-122"/>
              <a:ea typeface="楷体" pitchFamily="49" charset="-122"/>
            </a:endParaRPr>
          </a:p>
        </p:txBody>
      </p:sp>
      <p:sp>
        <p:nvSpPr>
          <p:cNvPr id="10" name="TextBox 9"/>
          <p:cNvSpPr txBox="1"/>
          <p:nvPr/>
        </p:nvSpPr>
        <p:spPr>
          <a:xfrm>
            <a:off x="857224" y="3214686"/>
            <a:ext cx="7858180" cy="2862322"/>
          </a:xfrm>
          <a:prstGeom prst="rect">
            <a:avLst/>
          </a:prstGeom>
          <a:noFill/>
        </p:spPr>
        <p:txBody>
          <a:bodyPr wrap="square" rtlCol="0">
            <a:spAutoFit/>
          </a:bodyPr>
          <a:lstStyle/>
          <a:p>
            <a:pPr>
              <a:lnSpc>
                <a:spcPct val="150000"/>
              </a:lnSpc>
            </a:pPr>
            <a:r>
              <a:rPr lang="zh-CN" altLang="en-US" sz="2400" dirty="0" smtClean="0">
                <a:latin typeface="华文楷体" pitchFamily="2" charset="-122"/>
                <a:ea typeface="华文楷体" pitchFamily="2" charset="-122"/>
              </a:rPr>
              <a:t>         在程序执行过程中，如果发生需要紧急处理的情况，这就要中断当前程序的执行，马上跳转到专门的程序中对紧急情况进行相应处理，处理结束后返回中断的地方继续往下执行程序。专门用来处理紧急情况的专门程序称作中断程序</a:t>
            </a:r>
            <a:r>
              <a:rPr lang="zh-CN" altLang="en-US" sz="2400" b="1" dirty="0" smtClean="0">
                <a:latin typeface="华文楷体" pitchFamily="2" charset="-122"/>
                <a:ea typeface="华文楷体" pitchFamily="2" charset="-122"/>
              </a:rPr>
              <a:t>（</a:t>
            </a:r>
            <a:r>
              <a:rPr lang="en-US" altLang="zh-CN" sz="2400" b="1" dirty="0" smtClean="0">
                <a:latin typeface="华文楷体" pitchFamily="2" charset="-122"/>
                <a:ea typeface="华文楷体" pitchFamily="2" charset="-122"/>
              </a:rPr>
              <a:t>TRAP</a:t>
            </a:r>
            <a:r>
              <a:rPr lang="zh-CN" altLang="en-US" sz="2400" b="1" dirty="0" smtClean="0">
                <a:latin typeface="华文楷体" pitchFamily="2" charset="-122"/>
                <a:ea typeface="华文楷体" pitchFamily="2" charset="-122"/>
              </a:rPr>
              <a:t>）</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14282" y="1428736"/>
            <a:ext cx="3429024" cy="523220"/>
          </a:xfrm>
          <a:prstGeom prst="rect">
            <a:avLst/>
          </a:prstGeom>
        </p:spPr>
        <p:txBody>
          <a:bodyPr wrap="square">
            <a:spAutoFit/>
          </a:bodyPr>
          <a:lstStyle/>
          <a:p>
            <a:r>
              <a:rPr lang="zh-CN" altLang="en-US" sz="2800" b="1" dirty="0" smtClean="0">
                <a:solidFill>
                  <a:srgbClr val="C00000"/>
                </a:solidFill>
                <a:latin typeface="楷体" pitchFamily="49" charset="-122"/>
                <a:ea typeface="楷体" pitchFamily="49" charset="-122"/>
              </a:rPr>
              <a:t>中断程序应用举例：</a:t>
            </a:r>
            <a:endParaRPr lang="en-US" altLang="zh-CN" sz="2800" dirty="0" smtClean="0">
              <a:solidFill>
                <a:srgbClr val="C00000"/>
              </a:solidFill>
              <a:latin typeface="楷体" pitchFamily="49" charset="-122"/>
              <a:ea typeface="楷体" pitchFamily="49" charset="-122"/>
            </a:endParaRPr>
          </a:p>
        </p:txBody>
      </p:sp>
      <p:sp>
        <p:nvSpPr>
          <p:cNvPr id="7" name="TextBox 6"/>
          <p:cNvSpPr txBox="1"/>
          <p:nvPr/>
        </p:nvSpPr>
        <p:spPr>
          <a:xfrm>
            <a:off x="214282" y="2047957"/>
            <a:ext cx="8858280" cy="3970318"/>
          </a:xfrm>
          <a:prstGeom prst="rect">
            <a:avLst/>
          </a:prstGeom>
          <a:noFill/>
        </p:spPr>
        <p:txBody>
          <a:bodyPr wrap="square" rtlCol="0">
            <a:spAutoFit/>
          </a:bodyPr>
          <a:lstStyle/>
          <a:p>
            <a:pPr>
              <a:lnSpc>
                <a:spcPct val="150000"/>
              </a:lnSpc>
            </a:pPr>
            <a:r>
              <a:rPr lang="en-US" sz="2400" dirty="0" smtClean="0">
                <a:latin typeface="+mj-lt"/>
              </a:rPr>
              <a:t>VAR </a:t>
            </a:r>
            <a:r>
              <a:rPr lang="en-US" sz="2400" dirty="0" err="1" smtClean="0">
                <a:latin typeface="+mj-lt"/>
              </a:rPr>
              <a:t>intnum</a:t>
            </a:r>
            <a:r>
              <a:rPr lang="en-US" sz="2400" dirty="0" smtClean="0">
                <a:latin typeface="+mj-lt"/>
              </a:rPr>
              <a:t> intno1;  </a:t>
            </a:r>
            <a:r>
              <a:rPr lang="zh-CN" altLang="en-US" sz="2400" dirty="0" smtClean="0">
                <a:solidFill>
                  <a:srgbClr val="0070C0"/>
                </a:solidFill>
                <a:latin typeface="+mj-lt"/>
              </a:rPr>
              <a:t>（定义中断数据</a:t>
            </a:r>
            <a:r>
              <a:rPr lang="en-US" sz="2400" dirty="0" smtClean="0">
                <a:solidFill>
                  <a:srgbClr val="0070C0"/>
                </a:solidFill>
                <a:latin typeface="+mj-lt"/>
              </a:rPr>
              <a:t>intno1</a:t>
            </a:r>
            <a:r>
              <a:rPr lang="zh-CN" altLang="en-US" sz="2400" dirty="0" smtClean="0">
                <a:solidFill>
                  <a:srgbClr val="0070C0"/>
                </a:solidFill>
                <a:latin typeface="+mj-lt"/>
              </a:rPr>
              <a:t>）</a:t>
            </a:r>
          </a:p>
          <a:p>
            <a:pPr>
              <a:lnSpc>
                <a:spcPct val="150000"/>
              </a:lnSpc>
            </a:pPr>
            <a:r>
              <a:rPr lang="en-US" sz="2400" dirty="0" err="1" smtClean="0">
                <a:latin typeface="+mj-lt"/>
              </a:rPr>
              <a:t>IDelete</a:t>
            </a:r>
            <a:r>
              <a:rPr lang="en-US" sz="2400" dirty="0" smtClean="0">
                <a:latin typeface="+mj-lt"/>
              </a:rPr>
              <a:t> intno1;  </a:t>
            </a:r>
            <a:r>
              <a:rPr lang="zh-CN" altLang="en-US" sz="2400" dirty="0" smtClean="0">
                <a:solidFill>
                  <a:srgbClr val="0070C0"/>
                </a:solidFill>
                <a:latin typeface="+mj-lt"/>
              </a:rPr>
              <a:t>（取消当前中断符</a:t>
            </a:r>
            <a:r>
              <a:rPr lang="en-US" sz="2400" dirty="0" smtClean="0">
                <a:solidFill>
                  <a:srgbClr val="0070C0"/>
                </a:solidFill>
                <a:latin typeface="+mj-lt"/>
              </a:rPr>
              <a:t>intno1</a:t>
            </a:r>
            <a:r>
              <a:rPr lang="zh-CN" altLang="en-US" sz="2400" dirty="0" smtClean="0">
                <a:solidFill>
                  <a:srgbClr val="0070C0"/>
                </a:solidFill>
                <a:latin typeface="+mj-lt"/>
              </a:rPr>
              <a:t>的连接，预防误触发。）</a:t>
            </a:r>
          </a:p>
          <a:p>
            <a:pPr>
              <a:lnSpc>
                <a:spcPct val="150000"/>
              </a:lnSpc>
            </a:pPr>
            <a:r>
              <a:rPr lang="en-US" sz="2400" dirty="0" smtClean="0">
                <a:latin typeface="+mj-lt"/>
              </a:rPr>
              <a:t>CONNECT intno1 WITH </a:t>
            </a:r>
            <a:r>
              <a:rPr lang="en-US" sz="2400" dirty="0" err="1" smtClean="0">
                <a:latin typeface="+mj-lt"/>
              </a:rPr>
              <a:t>tTrap</a:t>
            </a:r>
            <a:r>
              <a:rPr lang="en-US" sz="2400" dirty="0" smtClean="0">
                <a:latin typeface="+mj-lt"/>
              </a:rPr>
              <a:t>;   </a:t>
            </a:r>
            <a:r>
              <a:rPr lang="zh-CN" altLang="en-US" sz="2400" dirty="0" smtClean="0">
                <a:solidFill>
                  <a:srgbClr val="0070C0"/>
                </a:solidFill>
                <a:latin typeface="+mj-lt"/>
              </a:rPr>
              <a:t>（将中断符与中断程序</a:t>
            </a:r>
            <a:r>
              <a:rPr lang="en-US" sz="2400" dirty="0" err="1" smtClean="0">
                <a:solidFill>
                  <a:srgbClr val="0070C0"/>
                </a:solidFill>
                <a:latin typeface="+mj-lt"/>
              </a:rPr>
              <a:t>tTrap</a:t>
            </a:r>
            <a:r>
              <a:rPr lang="zh-CN" altLang="en-US" sz="2400" dirty="0" smtClean="0">
                <a:solidFill>
                  <a:srgbClr val="0070C0"/>
                </a:solidFill>
                <a:latin typeface="+mj-lt"/>
              </a:rPr>
              <a:t>连接。）</a:t>
            </a:r>
          </a:p>
          <a:p>
            <a:pPr>
              <a:lnSpc>
                <a:spcPct val="150000"/>
              </a:lnSpc>
            </a:pPr>
            <a:r>
              <a:rPr lang="en-US" sz="2400" dirty="0" err="1" smtClean="0">
                <a:latin typeface="+mj-lt"/>
              </a:rPr>
              <a:t>ISignalDI</a:t>
            </a:r>
            <a:r>
              <a:rPr lang="en-US" sz="2400" dirty="0" smtClean="0">
                <a:latin typeface="+mj-lt"/>
              </a:rPr>
              <a:t> di1,1, intno1;</a:t>
            </a:r>
            <a:r>
              <a:rPr lang="en-US" sz="2400" baseline="30000" dirty="0" smtClean="0">
                <a:latin typeface="+mj-lt"/>
              </a:rPr>
              <a:t> </a:t>
            </a:r>
            <a:r>
              <a:rPr lang="zh-CN" altLang="en-US" sz="2400" dirty="0" smtClean="0">
                <a:solidFill>
                  <a:srgbClr val="0070C0"/>
                </a:solidFill>
                <a:latin typeface="+mj-lt"/>
              </a:rPr>
              <a:t>（当输入信号</a:t>
            </a:r>
            <a:r>
              <a:rPr lang="en-US" sz="2400" dirty="0" smtClean="0">
                <a:solidFill>
                  <a:srgbClr val="0070C0"/>
                </a:solidFill>
                <a:latin typeface="+mj-lt"/>
              </a:rPr>
              <a:t>di1</a:t>
            </a:r>
            <a:r>
              <a:rPr lang="zh-CN" altLang="en-US" sz="2400" dirty="0" smtClean="0">
                <a:solidFill>
                  <a:srgbClr val="0070C0"/>
                </a:solidFill>
                <a:latin typeface="+mj-lt"/>
              </a:rPr>
              <a:t>为</a:t>
            </a:r>
            <a:r>
              <a:rPr lang="en-US" sz="2400" dirty="0" smtClean="0">
                <a:solidFill>
                  <a:srgbClr val="0070C0"/>
                </a:solidFill>
                <a:latin typeface="+mj-lt"/>
              </a:rPr>
              <a:t>1</a:t>
            </a:r>
            <a:r>
              <a:rPr lang="zh-CN" altLang="en-US" sz="2400" dirty="0" smtClean="0">
                <a:solidFill>
                  <a:srgbClr val="0070C0"/>
                </a:solidFill>
                <a:latin typeface="+mj-lt"/>
              </a:rPr>
              <a:t>时，触发该中断程序。</a:t>
            </a:r>
          </a:p>
          <a:p>
            <a:pPr>
              <a:lnSpc>
                <a:spcPct val="150000"/>
              </a:lnSpc>
            </a:pPr>
            <a:r>
              <a:rPr lang="de-DE" sz="2400" b="1" dirty="0" smtClean="0">
                <a:latin typeface="+mj-lt"/>
              </a:rPr>
              <a:t>TRAP</a:t>
            </a:r>
            <a:r>
              <a:rPr lang="de-DE" sz="2400" dirty="0" smtClean="0">
                <a:latin typeface="+mj-lt"/>
              </a:rPr>
              <a:t>  tTrap</a:t>
            </a:r>
            <a:endParaRPr lang="zh-CN" altLang="en-US" sz="2400" dirty="0" smtClean="0">
              <a:latin typeface="+mj-lt"/>
            </a:endParaRPr>
          </a:p>
          <a:p>
            <a:pPr>
              <a:lnSpc>
                <a:spcPct val="150000"/>
              </a:lnSpc>
            </a:pPr>
            <a:r>
              <a:rPr lang="de-DE" sz="2400" dirty="0" smtClean="0">
                <a:latin typeface="+mj-lt"/>
              </a:rPr>
              <a:t>reg1:=reg1+1;</a:t>
            </a:r>
            <a:endParaRPr lang="zh-CN" altLang="en-US" sz="2400" dirty="0" smtClean="0">
              <a:latin typeface="+mj-lt"/>
            </a:endParaRPr>
          </a:p>
          <a:p>
            <a:pPr>
              <a:lnSpc>
                <a:spcPct val="150000"/>
              </a:lnSpc>
            </a:pPr>
            <a:r>
              <a:rPr lang="de-DE" sz="2400" b="1" dirty="0" smtClean="0">
                <a:latin typeface="+mj-lt"/>
              </a:rPr>
              <a:t>ENDTRAP</a:t>
            </a:r>
            <a:endParaRPr lang="zh-CN" altLang="en-US" sz="2400" b="1" dirty="0">
              <a:latin typeface="+mj-lt"/>
            </a:endParaRPr>
          </a:p>
        </p:txBody>
      </p:sp>
      <p:sp>
        <p:nvSpPr>
          <p:cNvPr id="8" name="右大括号 7"/>
          <p:cNvSpPr/>
          <p:nvPr/>
        </p:nvSpPr>
        <p:spPr>
          <a:xfrm>
            <a:off x="2571736" y="4643446"/>
            <a:ext cx="357190" cy="135732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3143240" y="5072074"/>
            <a:ext cx="2143140" cy="461665"/>
          </a:xfrm>
          <a:prstGeom prst="rect">
            <a:avLst/>
          </a:prstGeom>
          <a:noFill/>
        </p:spPr>
        <p:txBody>
          <a:bodyPr wrap="square" rtlCol="0">
            <a:spAutoFit/>
          </a:bodyPr>
          <a:lstStyle/>
          <a:p>
            <a:r>
              <a:rPr lang="zh-CN" altLang="en-US" sz="2400" dirty="0" smtClean="0">
                <a:solidFill>
                  <a:srgbClr val="0070C0"/>
                </a:solidFill>
              </a:rPr>
              <a:t>中断程序</a:t>
            </a:r>
            <a:endParaRPr lang="zh-CN" altLang="en-US" sz="2400" dirty="0">
              <a:solidFill>
                <a:srgbClr val="0070C0"/>
              </a:solidFill>
            </a:endParaRPr>
          </a:p>
        </p:txBody>
      </p:sp>
      <p:sp>
        <p:nvSpPr>
          <p:cNvPr id="10" name="矩形 9"/>
          <p:cNvSpPr/>
          <p:nvPr/>
        </p:nvSpPr>
        <p:spPr>
          <a:xfrm>
            <a:off x="5643570" y="5929330"/>
            <a:ext cx="3429024" cy="830997"/>
          </a:xfrm>
          <a:prstGeom prst="rect">
            <a:avLst/>
          </a:prstGeom>
        </p:spPr>
        <p:txBody>
          <a:bodyPr wrap="square">
            <a:spAutoFit/>
          </a:bodyPr>
          <a:lstStyle/>
          <a:p>
            <a:r>
              <a:rPr lang="zh-CN" altLang="en-US" sz="2400" dirty="0" smtClean="0">
                <a:latin typeface="楷体" pitchFamily="49" charset="-122"/>
                <a:ea typeface="楷体" pitchFamily="49" charset="-122"/>
              </a:rPr>
              <a:t>中断被触发时执行中断程序，然后返回原断点</a:t>
            </a:r>
            <a:endParaRPr lang="en-US" altLang="zh-CN" sz="2400" dirty="0" smtClean="0">
              <a:latin typeface="楷体" pitchFamily="49" charset="-122"/>
              <a:ea typeface="楷体" pitchFamily="49" charset="-122"/>
            </a:endParaRPr>
          </a:p>
        </p:txBody>
      </p:sp>
      <p:sp>
        <p:nvSpPr>
          <p:cNvPr id="11" name="TextBox 10"/>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
        <p:nvSpPr>
          <p:cNvPr id="12" name="TextBox 11"/>
          <p:cNvSpPr txBox="1"/>
          <p:nvPr/>
        </p:nvSpPr>
        <p:spPr>
          <a:xfrm>
            <a:off x="5643570" y="5334672"/>
            <a:ext cx="2643206" cy="523220"/>
          </a:xfrm>
          <a:prstGeom prst="rect">
            <a:avLst/>
          </a:prstGeom>
          <a:noFill/>
        </p:spPr>
        <p:txBody>
          <a:bodyPr wrap="square" rtlCol="0">
            <a:spAutoFit/>
          </a:bodyPr>
          <a:lstStyle/>
          <a:p>
            <a:r>
              <a:rPr lang="zh-CN" altLang="en-US" sz="2800" b="1" dirty="0" smtClean="0">
                <a:solidFill>
                  <a:srgbClr val="00B050"/>
                </a:solidFill>
                <a:latin typeface="楷体" pitchFamily="49" charset="-122"/>
                <a:ea typeface="楷体" pitchFamily="49" charset="-122"/>
              </a:rPr>
              <a:t>执行结果：</a:t>
            </a:r>
            <a:endParaRPr lang="zh-CN" altLang="en-US" sz="28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8715404" cy="461665"/>
          </a:xfrm>
          <a:prstGeom prst="rect">
            <a:avLst/>
          </a:prstGeom>
          <a:noFill/>
        </p:spPr>
        <p:txBody>
          <a:bodyPr wrap="square" rtlCol="0">
            <a:spAutoFit/>
          </a:bodyPr>
          <a:lstStyle/>
          <a:p>
            <a:r>
              <a:rPr lang="en-US" altLang="zh-CN" sz="2400" b="1" dirty="0" err="1" smtClean="0"/>
              <a:t>ISleep</a:t>
            </a:r>
            <a:r>
              <a:rPr lang="zh-CN" altLang="en-US" sz="2400" b="1" dirty="0" smtClean="0"/>
              <a:t>：</a:t>
            </a:r>
            <a:r>
              <a:rPr lang="zh-CN" altLang="en-US" sz="2400" dirty="0" smtClean="0"/>
              <a:t>使中断监控失效，在失效期间，该中断程序不会被触发</a:t>
            </a:r>
            <a:endParaRPr lang="en-US" altLang="zh-CN" sz="2400" dirty="0" smtClean="0"/>
          </a:p>
        </p:txBody>
      </p:sp>
      <p:sp>
        <p:nvSpPr>
          <p:cNvPr id="8" name="TextBox 7"/>
          <p:cNvSpPr txBox="1"/>
          <p:nvPr/>
        </p:nvSpPr>
        <p:spPr>
          <a:xfrm>
            <a:off x="214282" y="2812317"/>
            <a:ext cx="8715436" cy="830997"/>
          </a:xfrm>
          <a:prstGeom prst="rect">
            <a:avLst/>
          </a:prstGeom>
          <a:noFill/>
        </p:spPr>
        <p:txBody>
          <a:bodyPr wrap="square" rtlCol="0">
            <a:spAutoFit/>
          </a:bodyPr>
          <a:lstStyle/>
          <a:p>
            <a:r>
              <a:rPr lang="en-US" altLang="zh-CN" sz="2400" b="1" dirty="0" err="1" smtClean="0"/>
              <a:t>IWatch</a:t>
            </a:r>
            <a:r>
              <a:rPr lang="zh-CN" altLang="en-US" sz="2400" b="1" dirty="0" smtClean="0"/>
              <a:t>：</a:t>
            </a:r>
            <a:r>
              <a:rPr lang="zh-CN" altLang="en-US" sz="2400" dirty="0" smtClean="0"/>
              <a:t>激活中断监控。系统启动后默认为激活状态，只要中断</a:t>
            </a:r>
            <a:endParaRPr lang="en-US" altLang="zh-CN" sz="2400" dirty="0" smtClean="0"/>
          </a:p>
          <a:p>
            <a:r>
              <a:rPr lang="zh-CN" altLang="en-US" sz="2400" dirty="0" smtClean="0"/>
              <a:t>                 条件满足，即会触发中断。  </a:t>
            </a:r>
          </a:p>
        </p:txBody>
      </p:sp>
      <p:sp>
        <p:nvSpPr>
          <p:cNvPr id="9" name="TextBox 8"/>
          <p:cNvSpPr txBox="1"/>
          <p:nvPr/>
        </p:nvSpPr>
        <p:spPr>
          <a:xfrm>
            <a:off x="1357290" y="2000240"/>
            <a:ext cx="4857784" cy="461665"/>
          </a:xfrm>
          <a:prstGeom prst="rect">
            <a:avLst/>
          </a:prstGeom>
          <a:noFill/>
        </p:spPr>
        <p:txBody>
          <a:bodyPr wrap="square" rtlCol="0">
            <a:spAutoFit/>
          </a:bodyPr>
          <a:lstStyle/>
          <a:p>
            <a:r>
              <a:rPr lang="zh-CN" altLang="en-US" sz="2400" b="1" dirty="0" smtClean="0">
                <a:solidFill>
                  <a:srgbClr val="C00000"/>
                </a:solidFill>
              </a:rPr>
              <a:t>举例：</a:t>
            </a:r>
            <a:r>
              <a:rPr lang="en-US" altLang="zh-CN" sz="2400" dirty="0" err="1" smtClean="0"/>
              <a:t>ISleep</a:t>
            </a:r>
            <a:r>
              <a:rPr lang="en-US" altLang="zh-CN" sz="2400" dirty="0" smtClean="0"/>
              <a:t> intno1;</a:t>
            </a:r>
          </a:p>
        </p:txBody>
      </p:sp>
      <p:sp>
        <p:nvSpPr>
          <p:cNvPr id="10" name="TextBox 9"/>
          <p:cNvSpPr txBox="1"/>
          <p:nvPr/>
        </p:nvSpPr>
        <p:spPr>
          <a:xfrm>
            <a:off x="1357290" y="3681715"/>
            <a:ext cx="4857784" cy="461665"/>
          </a:xfrm>
          <a:prstGeom prst="rect">
            <a:avLst/>
          </a:prstGeom>
          <a:noFill/>
        </p:spPr>
        <p:txBody>
          <a:bodyPr wrap="square" rtlCol="0">
            <a:spAutoFit/>
          </a:bodyPr>
          <a:lstStyle/>
          <a:p>
            <a:r>
              <a:rPr lang="zh-CN" altLang="en-US" sz="2400" b="1" dirty="0" smtClean="0">
                <a:solidFill>
                  <a:srgbClr val="C00000"/>
                </a:solidFill>
              </a:rPr>
              <a:t>举例：</a:t>
            </a:r>
            <a:r>
              <a:rPr lang="en-US" altLang="zh-CN" sz="2400" dirty="0" err="1" smtClean="0"/>
              <a:t>IWatch</a:t>
            </a:r>
            <a:r>
              <a:rPr lang="en-US" altLang="zh-CN" sz="2400" dirty="0" smtClean="0"/>
              <a:t> intno1;</a:t>
            </a:r>
          </a:p>
        </p:txBody>
      </p:sp>
      <p:sp>
        <p:nvSpPr>
          <p:cNvPr id="11" name="TextBox 10"/>
          <p:cNvSpPr txBox="1"/>
          <p:nvPr/>
        </p:nvSpPr>
        <p:spPr>
          <a:xfrm>
            <a:off x="214314" y="4431108"/>
            <a:ext cx="8858280" cy="461665"/>
          </a:xfrm>
          <a:prstGeom prst="rect">
            <a:avLst/>
          </a:prstGeom>
          <a:noFill/>
        </p:spPr>
        <p:txBody>
          <a:bodyPr wrap="square" rtlCol="0">
            <a:spAutoFit/>
          </a:bodyPr>
          <a:lstStyle/>
          <a:p>
            <a:r>
              <a:rPr lang="en-US" altLang="zh-CN" sz="2400" b="1" dirty="0" err="1" smtClean="0"/>
              <a:t>ISignalDI</a:t>
            </a:r>
            <a:r>
              <a:rPr lang="en-US" altLang="zh-CN" sz="2400" b="1" dirty="0" smtClean="0"/>
              <a:t> \Single, di1,1,intno1;</a:t>
            </a:r>
          </a:p>
        </p:txBody>
      </p:sp>
      <p:sp>
        <p:nvSpPr>
          <p:cNvPr id="12" name="TextBox 11"/>
          <p:cNvSpPr txBox="1"/>
          <p:nvPr/>
        </p:nvSpPr>
        <p:spPr>
          <a:xfrm>
            <a:off x="1500166" y="5443381"/>
            <a:ext cx="7429552" cy="1200329"/>
          </a:xfrm>
          <a:prstGeom prst="rect">
            <a:avLst/>
          </a:prstGeom>
          <a:noFill/>
        </p:spPr>
        <p:txBody>
          <a:bodyPr wrap="square" rtlCol="0">
            <a:spAutoFit/>
          </a:bodyPr>
          <a:lstStyle/>
          <a:p>
            <a:r>
              <a:rPr lang="zh-CN" altLang="en-US" sz="2400" dirty="0" smtClean="0"/>
              <a:t>若在</a:t>
            </a:r>
            <a:r>
              <a:rPr lang="en-US" altLang="zh-CN" sz="2400" dirty="0" err="1" smtClean="0"/>
              <a:t>ISignalDI</a:t>
            </a:r>
            <a:r>
              <a:rPr lang="en-US" altLang="zh-CN" sz="2400" dirty="0" smtClean="0"/>
              <a:t> </a:t>
            </a:r>
            <a:r>
              <a:rPr lang="zh-CN" altLang="en-US" sz="2400" dirty="0" smtClean="0"/>
              <a:t>后面加上可选参变量</a:t>
            </a:r>
            <a:r>
              <a:rPr lang="en-US" altLang="zh-CN" sz="2400" dirty="0" smtClean="0"/>
              <a:t>\Single</a:t>
            </a:r>
            <a:r>
              <a:rPr lang="zh-CN" altLang="en-US" sz="2400" dirty="0" smtClean="0"/>
              <a:t>，则该中断只会在</a:t>
            </a:r>
            <a:r>
              <a:rPr lang="en-US" altLang="zh-CN" sz="2400" dirty="0" smtClean="0"/>
              <a:t>di1 </a:t>
            </a:r>
            <a:r>
              <a:rPr lang="zh-CN" altLang="en-US" sz="2400" dirty="0" smtClean="0"/>
              <a:t>信号第一次置</a:t>
            </a:r>
            <a:r>
              <a:rPr lang="en-US" altLang="zh-CN" sz="2400" dirty="0" smtClean="0"/>
              <a:t>1 </a:t>
            </a:r>
            <a:r>
              <a:rPr lang="zh-CN" altLang="en-US" sz="2400" dirty="0" smtClean="0"/>
              <a:t>时触发相应的中断程序，后续则不再继续触发，直至再次重新定义该触发条件。</a:t>
            </a:r>
            <a:endParaRPr lang="zh-CN" altLang="en-US" sz="2400" dirty="0"/>
          </a:p>
        </p:txBody>
      </p:sp>
      <p:sp>
        <p:nvSpPr>
          <p:cNvPr id="13" name="TextBox 12"/>
          <p:cNvSpPr txBox="1"/>
          <p:nvPr/>
        </p:nvSpPr>
        <p:spPr>
          <a:xfrm>
            <a:off x="214282" y="4929198"/>
            <a:ext cx="2357454" cy="461665"/>
          </a:xfrm>
          <a:prstGeom prst="rect">
            <a:avLst/>
          </a:prstGeom>
          <a:noFill/>
        </p:spPr>
        <p:txBody>
          <a:bodyPr wrap="square" rtlCol="0">
            <a:spAutoFit/>
          </a:bodyPr>
          <a:lstStyle/>
          <a:p>
            <a:r>
              <a:rPr lang="zh-CN" altLang="en-US" sz="2400" b="1" dirty="0" smtClean="0">
                <a:solidFill>
                  <a:srgbClr val="FF0000"/>
                </a:solidFill>
              </a:rPr>
              <a:t>指令举例说明</a:t>
            </a:r>
            <a:endParaRPr lang="en-US" altLang="zh-CN" sz="2400" dirty="0" smtClean="0">
              <a:solidFill>
                <a:srgbClr val="FF0000"/>
              </a:solidFill>
            </a:endParaRPr>
          </a:p>
        </p:txBody>
      </p:sp>
      <p:sp>
        <p:nvSpPr>
          <p:cNvPr id="14" name="TextBox 13"/>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4643470"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）机器人速度相关设置</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642910" y="2000240"/>
            <a:ext cx="3714776" cy="461665"/>
          </a:xfrm>
          <a:prstGeom prst="rect">
            <a:avLst/>
          </a:prstGeom>
          <a:noFill/>
        </p:spPr>
        <p:txBody>
          <a:bodyPr wrap="square" rtlCol="0">
            <a:spAutoFit/>
          </a:bodyPr>
          <a:lstStyle/>
          <a:p>
            <a:r>
              <a:rPr lang="en-US" altLang="zh-CN" sz="2400" b="1" dirty="0" smtClean="0">
                <a:solidFill>
                  <a:srgbClr val="7030A0"/>
                </a:solidFill>
              </a:rPr>
              <a:t>1</a:t>
            </a:r>
            <a:r>
              <a:rPr lang="zh-CN" altLang="en-US" sz="2400" b="1" dirty="0" smtClean="0">
                <a:solidFill>
                  <a:srgbClr val="7030A0"/>
                </a:solidFill>
              </a:rPr>
              <a:t>）速度数据</a:t>
            </a:r>
            <a:r>
              <a:rPr lang="en-US" altLang="zh-CN" sz="2400" b="1" dirty="0" err="1" smtClean="0">
                <a:solidFill>
                  <a:srgbClr val="7030A0"/>
                </a:solidFill>
              </a:rPr>
              <a:t>SpeedData</a:t>
            </a:r>
            <a:endParaRPr lang="zh-CN" altLang="en-US" sz="2400" b="1" dirty="0">
              <a:solidFill>
                <a:srgbClr val="7030A0"/>
              </a:solidFill>
            </a:endParaRPr>
          </a:p>
        </p:txBody>
      </p:sp>
      <p:sp>
        <p:nvSpPr>
          <p:cNvPr id="8" name="TextBox 7"/>
          <p:cNvSpPr txBox="1"/>
          <p:nvPr/>
        </p:nvSpPr>
        <p:spPr>
          <a:xfrm>
            <a:off x="1928794" y="2714620"/>
            <a:ext cx="6500858" cy="461665"/>
          </a:xfrm>
          <a:prstGeom prst="rect">
            <a:avLst/>
          </a:prstGeom>
          <a:noFill/>
        </p:spPr>
        <p:txBody>
          <a:bodyPr wrap="square" rtlCol="0">
            <a:spAutoFit/>
          </a:bodyPr>
          <a:lstStyle/>
          <a:p>
            <a:r>
              <a:rPr lang="en-US" altLang="zh-CN" sz="2400" b="1" dirty="0" smtClean="0"/>
              <a:t>PERS </a:t>
            </a:r>
            <a:r>
              <a:rPr lang="en-US" altLang="zh-CN" sz="2400" b="1" dirty="0" err="1" smtClean="0"/>
              <a:t>speeddata</a:t>
            </a:r>
            <a:r>
              <a:rPr lang="en-US" altLang="zh-CN" sz="2400" b="1" dirty="0" smtClean="0"/>
              <a:t> speed1:=[100,2000,5000,1000];</a:t>
            </a:r>
          </a:p>
        </p:txBody>
      </p:sp>
      <p:sp>
        <p:nvSpPr>
          <p:cNvPr id="9" name="TextBox 8"/>
          <p:cNvSpPr txBox="1"/>
          <p:nvPr/>
        </p:nvSpPr>
        <p:spPr>
          <a:xfrm>
            <a:off x="857224" y="4071942"/>
            <a:ext cx="7858180" cy="2308324"/>
          </a:xfrm>
          <a:prstGeom prst="rect">
            <a:avLst/>
          </a:prstGeom>
          <a:noFill/>
        </p:spPr>
        <p:txBody>
          <a:bodyPr wrap="square" rtlCol="0">
            <a:spAutoFit/>
          </a:bodyPr>
          <a:lstStyle/>
          <a:p>
            <a:pPr>
              <a:lnSpc>
                <a:spcPct val="150000"/>
              </a:lnSpc>
            </a:pPr>
            <a:r>
              <a:rPr lang="zh-CN" altLang="en-US" sz="2400" dirty="0" smtClean="0"/>
              <a:t>第</a:t>
            </a:r>
            <a:r>
              <a:rPr lang="en-US" altLang="zh-CN" sz="2400" dirty="0" smtClean="0"/>
              <a:t>1 </a:t>
            </a:r>
            <a:r>
              <a:rPr lang="zh-CN" altLang="en-US" sz="2400" dirty="0" smtClean="0"/>
              <a:t>个参数为</a:t>
            </a:r>
            <a:r>
              <a:rPr lang="en-US" altLang="zh-CN" sz="2400" dirty="0" err="1" smtClean="0"/>
              <a:t>v_tcp</a:t>
            </a:r>
            <a:r>
              <a:rPr lang="zh-CN" altLang="en-US" sz="2400" dirty="0" smtClean="0"/>
              <a:t>：机器人线性运行速度，单位为</a:t>
            </a:r>
            <a:r>
              <a:rPr lang="en-US" altLang="zh-CN" sz="2400" dirty="0" smtClean="0"/>
              <a:t>mm/s</a:t>
            </a:r>
            <a:r>
              <a:rPr lang="zh-CN" altLang="en-US" sz="2400" dirty="0" smtClean="0"/>
              <a:t>；</a:t>
            </a:r>
          </a:p>
          <a:p>
            <a:pPr>
              <a:lnSpc>
                <a:spcPct val="150000"/>
              </a:lnSpc>
            </a:pPr>
            <a:r>
              <a:rPr lang="zh-CN" altLang="en-US" sz="2400" dirty="0" smtClean="0"/>
              <a:t>第</a:t>
            </a:r>
            <a:r>
              <a:rPr lang="en-US" altLang="zh-CN" sz="2400" dirty="0" smtClean="0"/>
              <a:t>2 </a:t>
            </a:r>
            <a:r>
              <a:rPr lang="zh-CN" altLang="en-US" sz="2400" dirty="0" smtClean="0"/>
              <a:t>个参数为</a:t>
            </a:r>
            <a:r>
              <a:rPr lang="en-US" altLang="zh-CN" sz="2400" dirty="0" err="1" smtClean="0"/>
              <a:t>v_ori</a:t>
            </a:r>
            <a:r>
              <a:rPr lang="zh-CN" altLang="en-US" sz="2400" dirty="0" smtClean="0"/>
              <a:t>：机器人重定位速度，单位为</a:t>
            </a:r>
            <a:r>
              <a:rPr lang="en-US" altLang="zh-CN" sz="2400" dirty="0" smtClean="0"/>
              <a:t>°/s</a:t>
            </a:r>
            <a:r>
              <a:rPr lang="zh-CN" altLang="en-US" sz="2400" dirty="0" smtClean="0"/>
              <a:t>；</a:t>
            </a:r>
          </a:p>
          <a:p>
            <a:pPr>
              <a:lnSpc>
                <a:spcPct val="150000"/>
              </a:lnSpc>
            </a:pPr>
            <a:r>
              <a:rPr lang="zh-CN" altLang="en-US" sz="2400" dirty="0" smtClean="0"/>
              <a:t>第</a:t>
            </a:r>
            <a:r>
              <a:rPr lang="en-US" altLang="zh-CN" sz="2400" dirty="0" smtClean="0"/>
              <a:t>3 </a:t>
            </a:r>
            <a:r>
              <a:rPr lang="zh-CN" altLang="en-US" sz="2400" dirty="0" smtClean="0"/>
              <a:t>个参数为</a:t>
            </a:r>
            <a:r>
              <a:rPr lang="en-US" altLang="zh-CN" sz="2400" dirty="0" err="1" smtClean="0"/>
              <a:t>v_leax</a:t>
            </a:r>
            <a:r>
              <a:rPr lang="zh-CN" altLang="en-US" sz="2400" dirty="0" smtClean="0"/>
              <a:t>：外轴线性移动速度，单位为</a:t>
            </a:r>
            <a:r>
              <a:rPr lang="en-US" altLang="zh-CN" sz="2400" dirty="0" smtClean="0"/>
              <a:t>mm/s</a:t>
            </a:r>
            <a:r>
              <a:rPr lang="zh-CN" altLang="en-US" sz="2400" dirty="0" smtClean="0"/>
              <a:t>；</a:t>
            </a:r>
          </a:p>
          <a:p>
            <a:pPr>
              <a:lnSpc>
                <a:spcPct val="150000"/>
              </a:lnSpc>
            </a:pPr>
            <a:r>
              <a:rPr lang="zh-CN" altLang="en-US" sz="2400" dirty="0" smtClean="0"/>
              <a:t>第</a:t>
            </a:r>
            <a:r>
              <a:rPr lang="en-US" altLang="zh-CN" sz="2400" dirty="0" smtClean="0"/>
              <a:t>4 </a:t>
            </a:r>
            <a:r>
              <a:rPr lang="zh-CN" altLang="en-US" sz="2400" dirty="0" smtClean="0"/>
              <a:t>个参数为</a:t>
            </a:r>
            <a:r>
              <a:rPr lang="en-US" altLang="zh-CN" sz="2400" dirty="0" err="1" smtClean="0"/>
              <a:t>v_reax</a:t>
            </a:r>
            <a:r>
              <a:rPr lang="zh-CN" altLang="en-US" sz="2400" dirty="0" smtClean="0"/>
              <a:t>：外轴关节旋转速度，单位为</a:t>
            </a:r>
            <a:r>
              <a:rPr lang="en-US" altLang="zh-CN" sz="2400" dirty="0" smtClean="0"/>
              <a:t>°/s</a:t>
            </a:r>
            <a:r>
              <a:rPr lang="zh-CN" altLang="en-US" sz="2400" dirty="0" smtClean="0"/>
              <a:t>。</a:t>
            </a:r>
            <a:endParaRPr lang="zh-CN" altLang="en-US" sz="2400" dirty="0"/>
          </a:p>
        </p:txBody>
      </p:sp>
      <p:sp>
        <p:nvSpPr>
          <p:cNvPr id="10" name="TextBox 9"/>
          <p:cNvSpPr txBox="1"/>
          <p:nvPr/>
        </p:nvSpPr>
        <p:spPr>
          <a:xfrm>
            <a:off x="928662" y="2714620"/>
            <a:ext cx="1071570" cy="461665"/>
          </a:xfrm>
          <a:prstGeom prst="rect">
            <a:avLst/>
          </a:prstGeom>
          <a:noFill/>
        </p:spPr>
        <p:txBody>
          <a:bodyPr wrap="square" rtlCol="0">
            <a:spAutoFit/>
          </a:bodyPr>
          <a:lstStyle/>
          <a:p>
            <a:r>
              <a:rPr lang="zh-CN" altLang="en-US" sz="2400" b="1" dirty="0" smtClean="0">
                <a:solidFill>
                  <a:srgbClr val="C00000"/>
                </a:solidFill>
              </a:rPr>
              <a:t>举例：</a:t>
            </a:r>
            <a:endParaRPr lang="zh-CN" altLang="en-US" sz="2400" b="1" dirty="0">
              <a:solidFill>
                <a:srgbClr val="C00000"/>
              </a:solidFill>
            </a:endParaRPr>
          </a:p>
        </p:txBody>
      </p:sp>
      <p:sp>
        <p:nvSpPr>
          <p:cNvPr id="12" name="TextBox 11"/>
          <p:cNvSpPr txBox="1"/>
          <p:nvPr/>
        </p:nvSpPr>
        <p:spPr>
          <a:xfrm>
            <a:off x="857224" y="3714752"/>
            <a:ext cx="1857388" cy="461665"/>
          </a:xfrm>
          <a:prstGeom prst="rect">
            <a:avLst/>
          </a:prstGeom>
          <a:noFill/>
        </p:spPr>
        <p:txBody>
          <a:bodyPr wrap="square" rtlCol="0">
            <a:spAutoFit/>
          </a:bodyPr>
          <a:lstStyle/>
          <a:p>
            <a:r>
              <a:rPr lang="zh-CN" altLang="en-US" sz="2400" b="1" dirty="0" smtClean="0">
                <a:solidFill>
                  <a:srgbClr val="FF0000"/>
                </a:solidFill>
              </a:rPr>
              <a:t>参数说明：</a:t>
            </a:r>
            <a:endParaRPr lang="zh-CN" altLang="en-US" sz="2400" b="1" dirty="0">
              <a:solidFill>
                <a:srgbClr val="FF0000"/>
              </a:solidFill>
            </a:endParaRPr>
          </a:p>
        </p:txBody>
      </p:sp>
      <p:sp>
        <p:nvSpPr>
          <p:cNvPr id="11" name="TextBox 10"/>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357298"/>
            <a:ext cx="5214974" cy="523220"/>
          </a:xfrm>
          <a:prstGeom prst="rect">
            <a:avLst/>
          </a:prstGeom>
          <a:noFill/>
        </p:spPr>
        <p:txBody>
          <a:bodyPr wrap="square" rtlCol="0">
            <a:spAutoFit/>
          </a:bodyPr>
          <a:lstStyle/>
          <a:p>
            <a:r>
              <a:rPr lang="en-US" altLang="zh-CN" sz="2800" b="1" dirty="0" smtClean="0">
                <a:solidFill>
                  <a:srgbClr val="7030A0"/>
                </a:solidFill>
              </a:rPr>
              <a:t>2</a:t>
            </a:r>
            <a:r>
              <a:rPr lang="zh-CN" altLang="en-US" sz="2800" b="1" dirty="0" smtClean="0">
                <a:solidFill>
                  <a:srgbClr val="7030A0"/>
                </a:solidFill>
              </a:rPr>
              <a:t>）速度设置指令</a:t>
            </a:r>
            <a:r>
              <a:rPr lang="en-US" altLang="zh-CN" sz="2800" b="1" dirty="0" err="1" smtClean="0">
                <a:solidFill>
                  <a:srgbClr val="7030A0"/>
                </a:solidFill>
              </a:rPr>
              <a:t>VelSet</a:t>
            </a:r>
            <a:endParaRPr lang="zh-CN" altLang="en-US" sz="2800" b="1" dirty="0" smtClean="0">
              <a:solidFill>
                <a:srgbClr val="7030A0"/>
              </a:solidFill>
            </a:endParaRPr>
          </a:p>
        </p:txBody>
      </p:sp>
      <p:sp>
        <p:nvSpPr>
          <p:cNvPr id="8" name="TextBox 7"/>
          <p:cNvSpPr txBox="1"/>
          <p:nvPr/>
        </p:nvSpPr>
        <p:spPr>
          <a:xfrm>
            <a:off x="1071538" y="2000240"/>
            <a:ext cx="1071570" cy="461665"/>
          </a:xfrm>
          <a:prstGeom prst="rect">
            <a:avLst/>
          </a:prstGeom>
          <a:noFill/>
        </p:spPr>
        <p:txBody>
          <a:bodyPr wrap="square" rtlCol="0">
            <a:spAutoFit/>
          </a:bodyPr>
          <a:lstStyle/>
          <a:p>
            <a:r>
              <a:rPr lang="zh-CN" altLang="en-US" sz="2400" b="1" dirty="0" smtClean="0">
                <a:solidFill>
                  <a:srgbClr val="C00000"/>
                </a:solidFill>
              </a:rPr>
              <a:t>举例：</a:t>
            </a:r>
            <a:endParaRPr lang="zh-CN" altLang="en-US" sz="2400" b="1" dirty="0">
              <a:solidFill>
                <a:srgbClr val="C00000"/>
              </a:solidFill>
            </a:endParaRPr>
          </a:p>
        </p:txBody>
      </p:sp>
      <p:sp>
        <p:nvSpPr>
          <p:cNvPr id="9" name="TextBox 8"/>
          <p:cNvSpPr txBox="1"/>
          <p:nvPr/>
        </p:nvSpPr>
        <p:spPr>
          <a:xfrm>
            <a:off x="2143108" y="2000240"/>
            <a:ext cx="2571768" cy="461665"/>
          </a:xfrm>
          <a:prstGeom prst="rect">
            <a:avLst/>
          </a:prstGeom>
          <a:noFill/>
        </p:spPr>
        <p:txBody>
          <a:bodyPr wrap="square" rtlCol="0">
            <a:spAutoFit/>
          </a:bodyPr>
          <a:lstStyle/>
          <a:p>
            <a:r>
              <a:rPr lang="en-US" altLang="zh-CN" sz="2400" b="1" dirty="0" err="1" smtClean="0"/>
              <a:t>VelSet</a:t>
            </a:r>
            <a:r>
              <a:rPr lang="en-US" altLang="zh-CN" sz="2400" b="1" dirty="0" smtClean="0"/>
              <a:t> 60,2000;</a:t>
            </a:r>
          </a:p>
        </p:txBody>
      </p:sp>
      <p:sp>
        <p:nvSpPr>
          <p:cNvPr id="10" name="TextBox 9"/>
          <p:cNvSpPr txBox="1"/>
          <p:nvPr/>
        </p:nvSpPr>
        <p:spPr>
          <a:xfrm>
            <a:off x="428596" y="2571744"/>
            <a:ext cx="1857388" cy="461665"/>
          </a:xfrm>
          <a:prstGeom prst="rect">
            <a:avLst/>
          </a:prstGeom>
          <a:noFill/>
        </p:spPr>
        <p:txBody>
          <a:bodyPr wrap="square" rtlCol="0">
            <a:spAutoFit/>
          </a:bodyPr>
          <a:lstStyle/>
          <a:p>
            <a:r>
              <a:rPr lang="zh-CN" altLang="en-US" sz="2400" b="1" dirty="0" smtClean="0">
                <a:solidFill>
                  <a:srgbClr val="FF0000"/>
                </a:solidFill>
              </a:rPr>
              <a:t>参数说明：</a:t>
            </a:r>
            <a:endParaRPr lang="zh-CN" altLang="en-US" sz="2400" b="1" dirty="0">
              <a:solidFill>
                <a:srgbClr val="FF0000"/>
              </a:solidFill>
            </a:endParaRPr>
          </a:p>
        </p:txBody>
      </p:sp>
      <p:sp>
        <p:nvSpPr>
          <p:cNvPr id="11" name="TextBox 10"/>
          <p:cNvSpPr txBox="1"/>
          <p:nvPr/>
        </p:nvSpPr>
        <p:spPr>
          <a:xfrm>
            <a:off x="1071538" y="3071810"/>
            <a:ext cx="7786742" cy="830997"/>
          </a:xfrm>
          <a:prstGeom prst="rect">
            <a:avLst/>
          </a:prstGeom>
          <a:noFill/>
        </p:spPr>
        <p:txBody>
          <a:bodyPr wrap="square" rtlCol="0">
            <a:spAutoFit/>
          </a:bodyPr>
          <a:lstStyle/>
          <a:p>
            <a:r>
              <a:rPr lang="zh-CN" altLang="en-US" sz="2400" dirty="0" smtClean="0"/>
              <a:t>第</a:t>
            </a:r>
            <a:r>
              <a:rPr lang="en-US" altLang="zh-CN" sz="2400" dirty="0" smtClean="0"/>
              <a:t>1 </a:t>
            </a:r>
            <a:r>
              <a:rPr lang="zh-CN" altLang="en-US" sz="2400" dirty="0" smtClean="0"/>
              <a:t>个参数：速度百分比，针对各运动指令中的速度数据</a:t>
            </a:r>
          </a:p>
          <a:p>
            <a:r>
              <a:rPr lang="zh-CN" altLang="en-US" sz="2400" dirty="0" smtClean="0"/>
              <a:t>第</a:t>
            </a:r>
            <a:r>
              <a:rPr lang="en-US" altLang="zh-CN" sz="2400" dirty="0" smtClean="0"/>
              <a:t>2 </a:t>
            </a:r>
            <a:r>
              <a:rPr lang="zh-CN" altLang="en-US" sz="2400" dirty="0" smtClean="0"/>
              <a:t>个参数：线速度最高限值，不能超过</a:t>
            </a:r>
            <a:r>
              <a:rPr lang="en-US" altLang="zh-CN" sz="2400" dirty="0" smtClean="0"/>
              <a:t>2000mm/s</a:t>
            </a:r>
            <a:endParaRPr lang="zh-CN" altLang="en-US" sz="2400" dirty="0"/>
          </a:p>
        </p:txBody>
      </p:sp>
      <p:sp>
        <p:nvSpPr>
          <p:cNvPr id="12" name="矩形 11"/>
          <p:cNvSpPr/>
          <p:nvPr/>
        </p:nvSpPr>
        <p:spPr>
          <a:xfrm>
            <a:off x="428596" y="4214819"/>
            <a:ext cx="8501122" cy="2277547"/>
          </a:xfrm>
          <a:prstGeom prst="rect">
            <a:avLst/>
          </a:prstGeom>
        </p:spPr>
        <p:txBody>
          <a:bodyPr wrap="square">
            <a:spAutoFit/>
          </a:bodyPr>
          <a:lstStyle/>
          <a:p>
            <a:r>
              <a:rPr lang="zh-CN" altLang="en-US" sz="2200" b="1" dirty="0" smtClean="0">
                <a:solidFill>
                  <a:srgbClr val="00B050"/>
                </a:solidFill>
                <a:latin typeface="+mn-ea"/>
              </a:rPr>
              <a:t>指令功能：</a:t>
            </a:r>
            <a:endParaRPr lang="en-US" altLang="zh-CN" sz="2200" b="1" dirty="0" smtClean="0">
              <a:solidFill>
                <a:srgbClr val="00B050"/>
              </a:solidFill>
              <a:latin typeface="+mn-ea"/>
            </a:endParaRPr>
          </a:p>
          <a:p>
            <a:r>
              <a:rPr lang="zh-CN" altLang="en-US" sz="2200" b="1" dirty="0" smtClean="0">
                <a:solidFill>
                  <a:srgbClr val="00B050"/>
                </a:solidFill>
                <a:latin typeface="+mn-ea"/>
              </a:rPr>
              <a:t>    </a:t>
            </a:r>
            <a:r>
              <a:rPr lang="zh-CN" altLang="en-US" sz="2400" dirty="0" smtClean="0"/>
              <a:t>此条指令运行之后，速度的设置直至下一条</a:t>
            </a:r>
            <a:r>
              <a:rPr lang="en-US" altLang="zh-CN" sz="2400" dirty="0" err="1" smtClean="0"/>
              <a:t>VelSet</a:t>
            </a:r>
            <a:r>
              <a:rPr lang="en-US" altLang="zh-CN" sz="2400" dirty="0" smtClean="0"/>
              <a:t> </a:t>
            </a:r>
            <a:r>
              <a:rPr lang="zh-CN" altLang="en-US" sz="2400" dirty="0" smtClean="0"/>
              <a:t>指令执行；</a:t>
            </a:r>
            <a:endParaRPr lang="en-US" altLang="zh-CN" sz="2400" dirty="0" smtClean="0"/>
          </a:p>
          <a:p>
            <a:r>
              <a:rPr lang="zh-CN" altLang="en-US" sz="2400" dirty="0" smtClean="0"/>
              <a:t>        此速度设置与示教器端速度百分比设置相互叠加。例如示教器端机器人运行速度百分比为</a:t>
            </a:r>
            <a:r>
              <a:rPr lang="en-US" altLang="zh-CN" sz="2400" dirty="0" smtClean="0"/>
              <a:t>50</a:t>
            </a:r>
            <a:r>
              <a:rPr lang="zh-CN" altLang="en-US" sz="2400" dirty="0" smtClean="0"/>
              <a:t>，</a:t>
            </a:r>
            <a:r>
              <a:rPr lang="en-US" altLang="zh-CN" sz="2400" dirty="0" err="1" smtClean="0"/>
              <a:t>VelSet</a:t>
            </a:r>
            <a:r>
              <a:rPr lang="en-US" altLang="zh-CN" sz="2400" dirty="0" smtClean="0"/>
              <a:t> </a:t>
            </a:r>
            <a:r>
              <a:rPr lang="zh-CN" altLang="en-US" sz="2400" dirty="0" smtClean="0"/>
              <a:t>设置的百分比为</a:t>
            </a:r>
            <a:r>
              <a:rPr lang="en-US" altLang="zh-CN" sz="2400" dirty="0" smtClean="0"/>
              <a:t>50</a:t>
            </a:r>
            <a:r>
              <a:rPr lang="zh-CN" altLang="en-US" sz="2400" dirty="0" smtClean="0"/>
              <a:t>，则机器人实际运行速度为两者的叠加，即</a:t>
            </a:r>
            <a:r>
              <a:rPr lang="en-US" altLang="zh-CN" sz="2400" dirty="0" smtClean="0"/>
              <a:t>25%</a:t>
            </a:r>
            <a:r>
              <a:rPr lang="zh-CN" altLang="en-US" sz="2400" dirty="0" smtClean="0"/>
              <a:t>。</a:t>
            </a:r>
            <a:endParaRPr lang="en-US" altLang="zh-CN" sz="2200" dirty="0" smtClean="0">
              <a:latin typeface="+mn-ea"/>
            </a:endParaRPr>
          </a:p>
        </p:txBody>
      </p:sp>
      <p:sp>
        <p:nvSpPr>
          <p:cNvPr id="13" name="TextBox 12"/>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357298"/>
            <a:ext cx="5143536" cy="523220"/>
          </a:xfrm>
          <a:prstGeom prst="rect">
            <a:avLst/>
          </a:prstGeom>
          <a:noFill/>
        </p:spPr>
        <p:txBody>
          <a:bodyPr wrap="square" rtlCol="0">
            <a:spAutoFit/>
          </a:bodyPr>
          <a:lstStyle/>
          <a:p>
            <a:r>
              <a:rPr lang="en-US" altLang="zh-CN" sz="2800" b="1" dirty="0" smtClean="0">
                <a:solidFill>
                  <a:srgbClr val="7030A0"/>
                </a:solidFill>
              </a:rPr>
              <a:t>3</a:t>
            </a:r>
            <a:r>
              <a:rPr lang="zh-CN" altLang="en-US" sz="2800" b="1" dirty="0" smtClean="0">
                <a:solidFill>
                  <a:srgbClr val="7030A0"/>
                </a:solidFill>
              </a:rPr>
              <a:t>）加速度设置指令</a:t>
            </a:r>
            <a:r>
              <a:rPr lang="en-US" altLang="zh-CN" sz="2800" b="1" dirty="0" err="1" smtClean="0">
                <a:solidFill>
                  <a:srgbClr val="7030A0"/>
                </a:solidFill>
              </a:rPr>
              <a:t>AccSet</a:t>
            </a:r>
            <a:endParaRPr lang="zh-CN" altLang="en-US" sz="2800" b="1" dirty="0" smtClean="0">
              <a:solidFill>
                <a:srgbClr val="7030A0"/>
              </a:solidFill>
            </a:endParaRPr>
          </a:p>
        </p:txBody>
      </p:sp>
      <p:sp>
        <p:nvSpPr>
          <p:cNvPr id="7" name="TextBox 6"/>
          <p:cNvSpPr txBox="1"/>
          <p:nvPr/>
        </p:nvSpPr>
        <p:spPr>
          <a:xfrm>
            <a:off x="1071538" y="3143248"/>
            <a:ext cx="7572428" cy="1569660"/>
          </a:xfrm>
          <a:prstGeom prst="rect">
            <a:avLst/>
          </a:prstGeom>
          <a:noFill/>
        </p:spPr>
        <p:txBody>
          <a:bodyPr wrap="square" rtlCol="0">
            <a:spAutoFit/>
          </a:bodyPr>
          <a:lstStyle/>
          <a:p>
            <a:r>
              <a:rPr lang="zh-CN" altLang="en-US" sz="2400" dirty="0" smtClean="0"/>
              <a:t>机器人加速度默认为最大值，最大坡度值，通过</a:t>
            </a:r>
            <a:r>
              <a:rPr lang="en-US" altLang="zh-CN" sz="2400" dirty="0" err="1" smtClean="0"/>
              <a:t>AccSet</a:t>
            </a:r>
            <a:r>
              <a:rPr lang="en-US" altLang="zh-CN" sz="2400" dirty="0" smtClean="0"/>
              <a:t> </a:t>
            </a:r>
            <a:r>
              <a:rPr lang="zh-CN" altLang="en-US" sz="2400" dirty="0" smtClean="0"/>
              <a:t>可以减小加速度。</a:t>
            </a:r>
          </a:p>
          <a:p>
            <a:r>
              <a:rPr lang="zh-CN" altLang="en-US" sz="2400" dirty="0" smtClean="0"/>
              <a:t>第</a:t>
            </a:r>
            <a:r>
              <a:rPr lang="en-US" altLang="zh-CN" sz="2400" dirty="0" smtClean="0"/>
              <a:t>1 </a:t>
            </a:r>
            <a:r>
              <a:rPr lang="zh-CN" altLang="en-US" sz="2400" dirty="0" smtClean="0"/>
              <a:t>个参数：加速度最大值百分比；</a:t>
            </a:r>
          </a:p>
          <a:p>
            <a:r>
              <a:rPr lang="zh-CN" altLang="en-US" sz="2400" dirty="0" smtClean="0"/>
              <a:t>第</a:t>
            </a:r>
            <a:r>
              <a:rPr lang="en-US" altLang="zh-CN" sz="2400" dirty="0" smtClean="0"/>
              <a:t>2 </a:t>
            </a:r>
            <a:r>
              <a:rPr lang="zh-CN" altLang="en-US" sz="2400" dirty="0" smtClean="0"/>
              <a:t>个参数：加速度坡度值。</a:t>
            </a:r>
            <a:endParaRPr lang="zh-CN" altLang="en-US" sz="2400" dirty="0"/>
          </a:p>
        </p:txBody>
      </p:sp>
      <p:sp>
        <p:nvSpPr>
          <p:cNvPr id="8" name="TextBox 7"/>
          <p:cNvSpPr txBox="1"/>
          <p:nvPr/>
        </p:nvSpPr>
        <p:spPr>
          <a:xfrm>
            <a:off x="1071538" y="2000240"/>
            <a:ext cx="1071570" cy="461665"/>
          </a:xfrm>
          <a:prstGeom prst="rect">
            <a:avLst/>
          </a:prstGeom>
          <a:noFill/>
        </p:spPr>
        <p:txBody>
          <a:bodyPr wrap="square" rtlCol="0">
            <a:spAutoFit/>
          </a:bodyPr>
          <a:lstStyle/>
          <a:p>
            <a:r>
              <a:rPr lang="zh-CN" altLang="en-US" sz="2400" b="1" dirty="0" smtClean="0">
                <a:solidFill>
                  <a:srgbClr val="C00000"/>
                </a:solidFill>
              </a:rPr>
              <a:t>举例：</a:t>
            </a:r>
            <a:endParaRPr lang="zh-CN" altLang="en-US" sz="2400" b="1" dirty="0">
              <a:solidFill>
                <a:srgbClr val="C00000"/>
              </a:solidFill>
            </a:endParaRPr>
          </a:p>
        </p:txBody>
      </p:sp>
      <p:sp>
        <p:nvSpPr>
          <p:cNvPr id="9" name="TextBox 8"/>
          <p:cNvSpPr txBox="1"/>
          <p:nvPr/>
        </p:nvSpPr>
        <p:spPr>
          <a:xfrm>
            <a:off x="2143108" y="2000240"/>
            <a:ext cx="2571768" cy="461665"/>
          </a:xfrm>
          <a:prstGeom prst="rect">
            <a:avLst/>
          </a:prstGeom>
          <a:noFill/>
        </p:spPr>
        <p:txBody>
          <a:bodyPr wrap="square" rtlCol="0">
            <a:spAutoFit/>
          </a:bodyPr>
          <a:lstStyle/>
          <a:p>
            <a:r>
              <a:rPr lang="en-US" altLang="zh-CN" sz="2400" b="1" dirty="0" err="1" smtClean="0"/>
              <a:t>AccSet</a:t>
            </a:r>
            <a:r>
              <a:rPr lang="en-US" altLang="zh-CN" sz="2400" b="1" dirty="0" smtClean="0"/>
              <a:t> 70,70;</a:t>
            </a:r>
          </a:p>
        </p:txBody>
      </p:sp>
      <p:sp>
        <p:nvSpPr>
          <p:cNvPr id="10" name="TextBox 9"/>
          <p:cNvSpPr txBox="1"/>
          <p:nvPr/>
        </p:nvSpPr>
        <p:spPr>
          <a:xfrm>
            <a:off x="428596" y="2571744"/>
            <a:ext cx="1857388" cy="461665"/>
          </a:xfrm>
          <a:prstGeom prst="rect">
            <a:avLst/>
          </a:prstGeom>
          <a:noFill/>
        </p:spPr>
        <p:txBody>
          <a:bodyPr wrap="square" rtlCol="0">
            <a:spAutoFit/>
          </a:bodyPr>
          <a:lstStyle/>
          <a:p>
            <a:r>
              <a:rPr lang="zh-CN" altLang="en-US" sz="2400" b="1" dirty="0" smtClean="0">
                <a:solidFill>
                  <a:srgbClr val="FF0000"/>
                </a:solidFill>
              </a:rPr>
              <a:t>参数说明：</a:t>
            </a:r>
            <a:endParaRPr lang="zh-CN" altLang="en-US" sz="2400" b="1" dirty="0">
              <a:solidFill>
                <a:srgbClr val="FF0000"/>
              </a:solidFill>
            </a:endParaRPr>
          </a:p>
        </p:txBody>
      </p:sp>
      <p:pic>
        <p:nvPicPr>
          <p:cNvPr id="11" name="图片 10" descr="501.jpg"/>
          <p:cNvPicPr>
            <a:picLocks noChangeAspect="1"/>
          </p:cNvPicPr>
          <p:nvPr/>
        </p:nvPicPr>
        <p:blipFill>
          <a:blip r:embed="rId2"/>
          <a:stretch>
            <a:fillRect/>
          </a:stretch>
        </p:blipFill>
        <p:spPr>
          <a:xfrm>
            <a:off x="357158" y="4714884"/>
            <a:ext cx="8637303" cy="2071678"/>
          </a:xfrm>
          <a:prstGeom prst="rect">
            <a:avLst/>
          </a:prstGeom>
        </p:spPr>
      </p:pic>
      <p:sp>
        <p:nvSpPr>
          <p:cNvPr id="12" name="TextBox 11"/>
          <p:cNvSpPr txBox="1"/>
          <p:nvPr/>
        </p:nvSpPr>
        <p:spPr>
          <a:xfrm>
            <a:off x="0" y="214290"/>
            <a:ext cx="485775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a:t>
            </a:r>
            <a:r>
              <a:rPr lang="zh-CN" altLang="en-US" sz="3200" b="1" dirty="0" smtClean="0">
                <a:solidFill>
                  <a:srgbClr val="FF0000"/>
                </a:solidFill>
                <a:latin typeface="楷体" pitchFamily="49" charset="-122"/>
                <a:ea typeface="楷体" pitchFamily="49" charset="-122"/>
              </a:rPr>
              <a:t> 车灯涂胶知识储备</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142876" y="1500174"/>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8" name="图片 7" descr="502.jpg"/>
          <p:cNvPicPr>
            <a:picLocks noChangeAspect="1"/>
          </p:cNvPicPr>
          <p:nvPr/>
        </p:nvPicPr>
        <p:blipFill>
          <a:blip r:embed="rId2"/>
          <a:stretch>
            <a:fillRect/>
          </a:stretch>
        </p:blipFill>
        <p:spPr>
          <a:xfrm>
            <a:off x="2571736" y="2285992"/>
            <a:ext cx="5857916" cy="4305465"/>
          </a:xfrm>
          <a:prstGeom prst="rect">
            <a:avLst/>
          </a:prstGeom>
        </p:spPr>
      </p:pic>
      <p:sp>
        <p:nvSpPr>
          <p:cNvPr id="9" name="TextBox 8"/>
          <p:cNvSpPr txBox="1"/>
          <p:nvPr/>
        </p:nvSpPr>
        <p:spPr>
          <a:xfrm>
            <a:off x="500034" y="2643182"/>
            <a:ext cx="1571636" cy="2862322"/>
          </a:xfrm>
          <a:prstGeom prst="rect">
            <a:avLst/>
          </a:prstGeom>
          <a:noFill/>
        </p:spPr>
        <p:txBody>
          <a:bodyPr wrap="square" rtlCol="0">
            <a:spAutoFit/>
          </a:bodyPr>
          <a:lstStyle/>
          <a:p>
            <a:pPr>
              <a:lnSpc>
                <a:spcPct val="150000"/>
              </a:lnSpc>
            </a:pPr>
            <a:r>
              <a:rPr lang="zh-CN" altLang="en-US" sz="2400" b="1" dirty="0" smtClean="0"/>
              <a:t>工作站中有</a:t>
            </a:r>
            <a:r>
              <a:rPr lang="en-US" sz="2400" b="1" dirty="0" smtClean="0"/>
              <a:t>2</a:t>
            </a:r>
            <a:r>
              <a:rPr lang="zh-CN" altLang="en-US" sz="2400" b="1" dirty="0" smtClean="0"/>
              <a:t>个工位，每个工位各有一个启动信号</a:t>
            </a:r>
            <a:endParaRPr lang="zh-CN" altLang="en-US" sz="2400" b="1"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714348" y="1928802"/>
            <a:ext cx="7572428" cy="4758549"/>
          </a:xfrm>
          <a:prstGeom prst="rect">
            <a:avLst/>
          </a:prstGeom>
          <a:noFill/>
          <a:ln w="9525">
            <a:noFill/>
            <a:miter lim="800000"/>
            <a:headEnd/>
            <a:tailEnd/>
          </a:ln>
          <a:effectLst/>
        </p:spPr>
      </p:pic>
      <p:sp>
        <p:nvSpPr>
          <p:cNvPr id="6" name="TextBox 5"/>
          <p:cNvSpPr txBox="1"/>
          <p:nvPr/>
        </p:nvSpPr>
        <p:spPr>
          <a:xfrm>
            <a:off x="2071670" y="1324261"/>
            <a:ext cx="5000660" cy="523220"/>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开启工位</a:t>
            </a:r>
            <a:r>
              <a:rPr lang="en-US" altLang="zh-CN" sz="2800" b="1" dirty="0" smtClean="0">
                <a:solidFill>
                  <a:srgbClr val="7030A0"/>
                </a:solidFill>
                <a:latin typeface="楷体" pitchFamily="49" charset="-122"/>
                <a:ea typeface="楷体" pitchFamily="49" charset="-122"/>
              </a:rPr>
              <a:t>A</a:t>
            </a:r>
            <a:r>
              <a:rPr lang="zh-CN" altLang="en-US" sz="2800" b="1" dirty="0" smtClean="0">
                <a:solidFill>
                  <a:srgbClr val="7030A0"/>
                </a:solidFill>
                <a:latin typeface="楷体" pitchFamily="49" charset="-122"/>
                <a:ea typeface="楷体" pitchFamily="49" charset="-122"/>
              </a:rPr>
              <a:t>的启动信号并仿真</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071670" y="1324261"/>
            <a:ext cx="5000660" cy="523220"/>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开启工位</a:t>
            </a:r>
            <a:r>
              <a:rPr lang="en-US" altLang="zh-CN" sz="2800" b="1" dirty="0" smtClean="0">
                <a:solidFill>
                  <a:srgbClr val="7030A0"/>
                </a:solidFill>
                <a:latin typeface="楷体" pitchFamily="49" charset="-122"/>
                <a:ea typeface="楷体" pitchFamily="49" charset="-122"/>
              </a:rPr>
              <a:t>B</a:t>
            </a:r>
            <a:r>
              <a:rPr lang="zh-CN" altLang="en-US" sz="2800" b="1" dirty="0" smtClean="0">
                <a:solidFill>
                  <a:srgbClr val="7030A0"/>
                </a:solidFill>
                <a:latin typeface="楷体" pitchFamily="49" charset="-122"/>
                <a:ea typeface="楷体" pitchFamily="49" charset="-122"/>
              </a:rPr>
              <a:t>的启动信号并仿真</a:t>
            </a:r>
            <a:endParaRPr lang="zh-CN" altLang="en-US" sz="2800" b="1" dirty="0">
              <a:solidFill>
                <a:srgbClr val="7030A0"/>
              </a:solidFill>
              <a:latin typeface="楷体" pitchFamily="49" charset="-122"/>
              <a:ea typeface="楷体" pitchFamily="49" charset="-122"/>
            </a:endParaRPr>
          </a:p>
        </p:txBody>
      </p:sp>
      <p:pic>
        <p:nvPicPr>
          <p:cNvPr id="7" name="图片 6" descr="504.jpg"/>
          <p:cNvPicPr>
            <a:picLocks noChangeAspect="1"/>
          </p:cNvPicPr>
          <p:nvPr/>
        </p:nvPicPr>
        <p:blipFill>
          <a:blip r:embed="rId2"/>
          <a:stretch>
            <a:fillRect/>
          </a:stretch>
        </p:blipFill>
        <p:spPr>
          <a:xfrm>
            <a:off x="1142976" y="1857364"/>
            <a:ext cx="6715172" cy="4916967"/>
          </a:xfrm>
          <a:prstGeom prst="rect">
            <a:avLst/>
          </a:prstGeom>
        </p:spPr>
      </p:pic>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505.jpg"/>
          <p:cNvPicPr>
            <a:picLocks noChangeAspect="1"/>
          </p:cNvPicPr>
          <p:nvPr/>
        </p:nvPicPr>
        <p:blipFill>
          <a:blip r:embed="rId2"/>
          <a:stretch>
            <a:fillRect/>
          </a:stretch>
        </p:blipFill>
        <p:spPr>
          <a:xfrm>
            <a:off x="857224" y="1857364"/>
            <a:ext cx="7286676" cy="4823932"/>
          </a:xfrm>
          <a:prstGeom prst="rect">
            <a:avLst/>
          </a:prstGeom>
        </p:spPr>
      </p:pic>
      <p:sp>
        <p:nvSpPr>
          <p:cNvPr id="7" name="TextBox 6"/>
          <p:cNvSpPr txBox="1"/>
          <p:nvPr/>
        </p:nvSpPr>
        <p:spPr>
          <a:xfrm>
            <a:off x="2643174" y="1285860"/>
            <a:ext cx="4429156" cy="523220"/>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在初始化之前，进行备份</a:t>
            </a:r>
            <a:endParaRPr lang="zh-CN" altLang="en-US" sz="2800" b="1" dirty="0">
              <a:solidFill>
                <a:srgbClr val="7030A0"/>
              </a:solidFill>
              <a:latin typeface="楷体" pitchFamily="49" charset="-122"/>
              <a:ea typeface="楷体" pitchFamily="49" charset="-122"/>
            </a:endParaRPr>
          </a:p>
        </p:txBody>
      </p:sp>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58" y="1395699"/>
            <a:ext cx="671517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④关节坐标型机器人</a:t>
            </a:r>
            <a:endParaRPr lang="zh-CN" altLang="en-US" sz="2800" b="1" dirty="0">
              <a:solidFill>
                <a:srgbClr val="C00000"/>
              </a:solidFill>
              <a:latin typeface="楷体" pitchFamily="49" charset="-122"/>
              <a:ea typeface="楷体" pitchFamily="49" charset="-122"/>
            </a:endParaRPr>
          </a:p>
        </p:txBody>
      </p:sp>
      <p:pic>
        <p:nvPicPr>
          <p:cNvPr id="8" name="图片 7" descr="关节坐标型机器人.jpg"/>
          <p:cNvPicPr>
            <a:picLocks noChangeAspect="1"/>
          </p:cNvPicPr>
          <p:nvPr/>
        </p:nvPicPr>
        <p:blipFill>
          <a:blip r:embed="rId2"/>
          <a:stretch>
            <a:fillRect/>
          </a:stretch>
        </p:blipFill>
        <p:spPr>
          <a:xfrm>
            <a:off x="6500827" y="1584670"/>
            <a:ext cx="2000264" cy="2344396"/>
          </a:xfrm>
          <a:prstGeom prst="rect">
            <a:avLst/>
          </a:prstGeom>
        </p:spPr>
      </p:pic>
      <p:sp>
        <p:nvSpPr>
          <p:cNvPr id="9" name="TextBox 8"/>
          <p:cNvSpPr txBox="1"/>
          <p:nvPr/>
        </p:nvSpPr>
        <p:spPr>
          <a:xfrm>
            <a:off x="357158" y="2071678"/>
            <a:ext cx="5786478" cy="4154984"/>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构成：</a:t>
            </a:r>
            <a:r>
              <a:rPr lang="zh-CN" altLang="en-US" sz="2400" dirty="0" smtClean="0">
                <a:latin typeface="楷体" pitchFamily="49" charset="-122"/>
                <a:ea typeface="楷体" pitchFamily="49" charset="-122"/>
              </a:rPr>
              <a:t>由立柱、大臂和小臂组成，具有拟人的机械机构，大臂与立柱构成肩关节，大臂与小臂构成肘关节；具有</a:t>
            </a:r>
            <a:r>
              <a:rPr lang="en-US" altLang="zh-CN" sz="2400" dirty="0" smtClean="0">
                <a:latin typeface="楷体" pitchFamily="49" charset="-122"/>
                <a:ea typeface="楷体" pitchFamily="49" charset="-122"/>
              </a:rPr>
              <a:t>3 </a:t>
            </a:r>
            <a:r>
              <a:rPr lang="zh-CN" altLang="en-US" sz="2400" dirty="0" smtClean="0">
                <a:latin typeface="楷体" pitchFamily="49" charset="-122"/>
                <a:ea typeface="楷体" pitchFamily="49" charset="-122"/>
              </a:rPr>
              <a:t>个转动关节（</a:t>
            </a:r>
            <a:r>
              <a:rPr lang="en-US" altLang="zh-CN" sz="2400" dirty="0" smtClean="0">
                <a:latin typeface="楷体" pitchFamily="49" charset="-122"/>
                <a:ea typeface="楷体" pitchFamily="49" charset="-122"/>
              </a:rPr>
              <a:t>3R</a:t>
            </a:r>
            <a:r>
              <a:rPr lang="zh-CN" altLang="en-US" sz="2400" dirty="0" smtClean="0">
                <a:latin typeface="楷体" pitchFamily="49" charset="-122"/>
                <a:ea typeface="楷体" pitchFamily="49" charset="-122"/>
              </a:rPr>
              <a:t>），可进一步分为</a:t>
            </a:r>
            <a:r>
              <a:rPr lang="en-US" altLang="zh-CN" sz="2400" dirty="0" smtClean="0">
                <a:latin typeface="楷体" pitchFamily="49" charset="-122"/>
                <a:ea typeface="楷体" pitchFamily="49" charset="-122"/>
              </a:rPr>
              <a:t>1 </a:t>
            </a:r>
            <a:r>
              <a:rPr lang="zh-CN" altLang="en-US" sz="2400" dirty="0" smtClean="0">
                <a:latin typeface="楷体" pitchFamily="49" charset="-122"/>
                <a:ea typeface="楷体" pitchFamily="49" charset="-122"/>
              </a:rPr>
              <a:t>个转动关节和</a:t>
            </a:r>
            <a:r>
              <a:rPr lang="en-US" altLang="zh-CN" sz="2400" dirty="0" smtClean="0">
                <a:latin typeface="楷体" pitchFamily="49" charset="-122"/>
                <a:ea typeface="楷体" pitchFamily="49" charset="-122"/>
              </a:rPr>
              <a:t>2 </a:t>
            </a:r>
            <a:r>
              <a:rPr lang="zh-CN" altLang="en-US" sz="2400" dirty="0" smtClean="0">
                <a:latin typeface="楷体" pitchFamily="49" charset="-122"/>
                <a:ea typeface="楷体" pitchFamily="49" charset="-122"/>
              </a:rPr>
              <a:t>个俯仰关节，其工作范围为球形。</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优点：</a:t>
            </a:r>
            <a:r>
              <a:rPr lang="zh-CN" altLang="en-US" sz="2400" dirty="0" smtClean="0">
                <a:latin typeface="楷体" pitchFamily="49" charset="-122"/>
                <a:ea typeface="楷体" pitchFamily="49" charset="-122"/>
              </a:rPr>
              <a:t>工作范围大、动作灵活、能抓取靠近机身的物体。</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缺点：</a:t>
            </a:r>
            <a:r>
              <a:rPr lang="zh-CN" altLang="en-US" sz="2400" dirty="0" smtClean="0">
                <a:latin typeface="楷体" pitchFamily="49" charset="-122"/>
                <a:ea typeface="楷体" pitchFamily="49" charset="-122"/>
              </a:rPr>
              <a:t>运动直观性差，定位精度差。</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应用场合：</a:t>
            </a:r>
            <a:r>
              <a:rPr lang="zh-CN" altLang="en-US" sz="2400" dirty="0" smtClean="0">
                <a:latin typeface="楷体" pitchFamily="49" charset="-122"/>
                <a:ea typeface="楷体" pitchFamily="49" charset="-122"/>
              </a:rPr>
              <a:t>由于该类机器人灵活性高，应用最广泛。</a:t>
            </a:r>
            <a:r>
              <a:rPr lang="en-US" altLang="zh-CN" sz="2400" dirty="0" smtClean="0">
                <a:latin typeface="楷体" pitchFamily="49" charset="-122"/>
                <a:ea typeface="楷体" pitchFamily="49" charset="-122"/>
              </a:rPr>
              <a:t>PUMA </a:t>
            </a:r>
            <a:r>
              <a:rPr lang="zh-CN" altLang="en-US" sz="2400" dirty="0" smtClean="0">
                <a:latin typeface="楷体" pitchFamily="49" charset="-122"/>
                <a:ea typeface="楷体" pitchFamily="49" charset="-122"/>
              </a:rPr>
              <a:t>机器人是该类机器人的典型代表。</a:t>
            </a:r>
            <a:endParaRPr lang="zh-CN" altLang="en-US" sz="2400" dirty="0">
              <a:latin typeface="楷体" pitchFamily="49" charset="-122"/>
              <a:ea typeface="楷体" pitchFamily="49" charset="-122"/>
            </a:endParaRPr>
          </a:p>
        </p:txBody>
      </p:sp>
      <p:pic>
        <p:nvPicPr>
          <p:cNvPr id="10" name="图片 9" descr="PUMA.jpg"/>
          <p:cNvPicPr>
            <a:picLocks noChangeAspect="1"/>
          </p:cNvPicPr>
          <p:nvPr/>
        </p:nvPicPr>
        <p:blipFill>
          <a:blip r:embed="rId3"/>
          <a:stretch>
            <a:fillRect/>
          </a:stretch>
        </p:blipFill>
        <p:spPr>
          <a:xfrm>
            <a:off x="6500826" y="4000504"/>
            <a:ext cx="2214578" cy="2654977"/>
          </a:xfrm>
          <a:prstGeom prst="rect">
            <a:avLst/>
          </a:prstGeom>
        </p:spPr>
      </p:pic>
      <p:sp>
        <p:nvSpPr>
          <p:cNvPr id="11" name="TextBox 10"/>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428860" y="1428736"/>
            <a:ext cx="4143404" cy="954107"/>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执行</a:t>
            </a:r>
            <a:r>
              <a:rPr lang="en-US" sz="2800" b="1" dirty="0" smtClean="0">
                <a:solidFill>
                  <a:srgbClr val="7030A0"/>
                </a:solidFill>
                <a:latin typeface="楷体" pitchFamily="49" charset="-122"/>
                <a:ea typeface="楷体" pitchFamily="49" charset="-122"/>
              </a:rPr>
              <a:t>I</a:t>
            </a:r>
            <a:r>
              <a:rPr lang="zh-CN" altLang="en-US" sz="2800" b="1" dirty="0" smtClean="0">
                <a:solidFill>
                  <a:srgbClr val="7030A0"/>
                </a:solidFill>
                <a:latin typeface="楷体" pitchFamily="49" charset="-122"/>
                <a:ea typeface="楷体" pitchFamily="49" charset="-122"/>
              </a:rPr>
              <a:t>启动，初始化机器人</a:t>
            </a:r>
            <a:endParaRPr lang="zh-CN" altLang="en-US" sz="2800" b="1" dirty="0">
              <a:solidFill>
                <a:srgbClr val="7030A0"/>
              </a:solidFill>
              <a:latin typeface="楷体" pitchFamily="49" charset="-122"/>
              <a:ea typeface="楷体" pitchFamily="49" charset="-122"/>
            </a:endParaRPr>
          </a:p>
        </p:txBody>
      </p:sp>
      <p:pic>
        <p:nvPicPr>
          <p:cNvPr id="7" name="图片 6" descr="506.jpg"/>
          <p:cNvPicPr>
            <a:picLocks noChangeAspect="1"/>
          </p:cNvPicPr>
          <p:nvPr/>
        </p:nvPicPr>
        <p:blipFill>
          <a:blip r:embed="rId2"/>
          <a:stretch>
            <a:fillRect/>
          </a:stretch>
        </p:blipFill>
        <p:spPr>
          <a:xfrm>
            <a:off x="857224" y="2071678"/>
            <a:ext cx="7447727" cy="4572032"/>
          </a:xfrm>
          <a:prstGeom prst="rect">
            <a:avLst/>
          </a:prstGeom>
        </p:spPr>
      </p:pic>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pic>
        <p:nvPicPr>
          <p:cNvPr id="7" name="图片 6" descr="507.jpg"/>
          <p:cNvPicPr>
            <a:picLocks noChangeAspect="1"/>
          </p:cNvPicPr>
          <p:nvPr/>
        </p:nvPicPr>
        <p:blipFill>
          <a:blip r:embed="rId2"/>
          <a:stretch>
            <a:fillRect/>
          </a:stretch>
        </p:blipFill>
        <p:spPr>
          <a:xfrm>
            <a:off x="2167143" y="1857364"/>
            <a:ext cx="6619699" cy="1543154"/>
          </a:xfrm>
          <a:prstGeom prst="rect">
            <a:avLst/>
          </a:prstGeom>
        </p:spPr>
      </p:pic>
      <p:pic>
        <p:nvPicPr>
          <p:cNvPr id="8" name="图片 7" descr="508.jpg"/>
          <p:cNvPicPr>
            <a:picLocks noChangeAspect="1"/>
          </p:cNvPicPr>
          <p:nvPr/>
        </p:nvPicPr>
        <p:blipFill>
          <a:blip r:embed="rId3"/>
          <a:stretch>
            <a:fillRect/>
          </a:stretch>
        </p:blipFill>
        <p:spPr>
          <a:xfrm>
            <a:off x="2173079" y="3857628"/>
            <a:ext cx="6685201" cy="2459249"/>
          </a:xfrm>
          <a:prstGeom prst="rect">
            <a:avLst/>
          </a:prstGeom>
        </p:spPr>
      </p:pic>
      <p:sp>
        <p:nvSpPr>
          <p:cNvPr id="11" name="TextBox 10"/>
          <p:cNvSpPr txBox="1"/>
          <p:nvPr/>
        </p:nvSpPr>
        <p:spPr>
          <a:xfrm>
            <a:off x="214282" y="4786322"/>
            <a:ext cx="2000264" cy="430887"/>
          </a:xfrm>
          <a:prstGeom prst="rect">
            <a:avLst/>
          </a:prstGeom>
          <a:noFill/>
        </p:spPr>
        <p:txBody>
          <a:bodyPr wrap="square" rtlCol="0">
            <a:spAutoFit/>
          </a:bodyPr>
          <a:lstStyle/>
          <a:p>
            <a:r>
              <a:rPr lang="zh-CN" altLang="en-US" sz="2200" b="1" dirty="0" smtClean="0">
                <a:solidFill>
                  <a:srgbClr val="C00000"/>
                </a:solidFill>
              </a:rPr>
              <a:t>控制胶枪涂胶</a:t>
            </a:r>
            <a:endParaRPr lang="zh-CN" altLang="en-US" sz="2200" b="1" dirty="0">
              <a:solidFill>
                <a:srgbClr val="C00000"/>
              </a:solidFill>
            </a:endParaRPr>
          </a:p>
        </p:txBody>
      </p:sp>
      <p:sp>
        <p:nvSpPr>
          <p:cNvPr id="12" name="TextBox 11"/>
          <p:cNvSpPr txBox="1"/>
          <p:nvPr/>
        </p:nvSpPr>
        <p:spPr>
          <a:xfrm>
            <a:off x="0" y="5214950"/>
            <a:ext cx="2143108" cy="430887"/>
          </a:xfrm>
          <a:prstGeom prst="rect">
            <a:avLst/>
          </a:prstGeom>
          <a:noFill/>
        </p:spPr>
        <p:txBody>
          <a:bodyPr wrap="square" rtlCol="0">
            <a:spAutoFit/>
          </a:bodyPr>
          <a:lstStyle/>
          <a:p>
            <a:r>
              <a:rPr lang="en-US" altLang="zh-CN" sz="2200" b="1" dirty="0" smtClean="0">
                <a:solidFill>
                  <a:srgbClr val="C00000"/>
                </a:solidFill>
              </a:rPr>
              <a:t>A </a:t>
            </a:r>
            <a:r>
              <a:rPr lang="zh-CN" altLang="en-US" sz="2200" b="1" dirty="0" smtClean="0">
                <a:solidFill>
                  <a:srgbClr val="C00000"/>
                </a:solidFill>
              </a:rPr>
              <a:t>工位启动信号</a:t>
            </a:r>
          </a:p>
        </p:txBody>
      </p:sp>
      <p:sp>
        <p:nvSpPr>
          <p:cNvPr id="14" name="TextBox 13"/>
          <p:cNvSpPr txBox="1"/>
          <p:nvPr/>
        </p:nvSpPr>
        <p:spPr>
          <a:xfrm>
            <a:off x="71438" y="5715016"/>
            <a:ext cx="2143108" cy="430887"/>
          </a:xfrm>
          <a:prstGeom prst="rect">
            <a:avLst/>
          </a:prstGeom>
          <a:noFill/>
        </p:spPr>
        <p:txBody>
          <a:bodyPr wrap="square" rtlCol="0">
            <a:spAutoFit/>
          </a:bodyPr>
          <a:lstStyle/>
          <a:p>
            <a:r>
              <a:rPr lang="en-US" altLang="zh-CN" sz="2200" b="1" dirty="0" smtClean="0">
                <a:solidFill>
                  <a:srgbClr val="C00000"/>
                </a:solidFill>
              </a:rPr>
              <a:t>B</a:t>
            </a:r>
            <a:r>
              <a:rPr lang="zh-CN" altLang="en-US" sz="2200" b="1" dirty="0" smtClean="0">
                <a:solidFill>
                  <a:srgbClr val="C00000"/>
                </a:solidFill>
              </a:rPr>
              <a:t>工位启动信号</a:t>
            </a:r>
          </a:p>
        </p:txBody>
      </p:sp>
      <p:sp>
        <p:nvSpPr>
          <p:cNvPr id="10" name="TextBox 9"/>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521497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）程序模板导入</a:t>
            </a:r>
          </a:p>
        </p:txBody>
      </p:sp>
      <p:pic>
        <p:nvPicPr>
          <p:cNvPr id="7" name="图片 6" descr="510.jpg"/>
          <p:cNvPicPr>
            <a:picLocks noChangeAspect="1"/>
          </p:cNvPicPr>
          <p:nvPr/>
        </p:nvPicPr>
        <p:blipFill>
          <a:blip r:embed="rId2"/>
          <a:stretch>
            <a:fillRect/>
          </a:stretch>
        </p:blipFill>
        <p:spPr>
          <a:xfrm>
            <a:off x="0" y="2000240"/>
            <a:ext cx="5133975" cy="3190875"/>
          </a:xfrm>
          <a:prstGeom prst="rect">
            <a:avLst/>
          </a:prstGeom>
        </p:spPr>
      </p:pic>
      <p:pic>
        <p:nvPicPr>
          <p:cNvPr id="8" name="图片 7" descr="511.jpg"/>
          <p:cNvPicPr>
            <a:picLocks noChangeAspect="1"/>
          </p:cNvPicPr>
          <p:nvPr/>
        </p:nvPicPr>
        <p:blipFill>
          <a:blip r:embed="rId3"/>
          <a:stretch>
            <a:fillRect/>
          </a:stretch>
        </p:blipFill>
        <p:spPr>
          <a:xfrm>
            <a:off x="3714750" y="3171825"/>
            <a:ext cx="5429250" cy="3686175"/>
          </a:xfrm>
          <a:prstGeom prst="rect">
            <a:avLst/>
          </a:prstGeom>
        </p:spPr>
      </p:pic>
      <p:sp>
        <p:nvSpPr>
          <p:cNvPr id="9" name="TextBox 8"/>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）坐标系设定</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571472" y="1967203"/>
            <a:ext cx="5572164" cy="523220"/>
          </a:xfrm>
          <a:prstGeom prst="rect">
            <a:avLst/>
          </a:prstGeom>
          <a:noFill/>
        </p:spPr>
        <p:txBody>
          <a:bodyPr wrap="square" rtlCol="0">
            <a:spAutoFit/>
          </a:bodyPr>
          <a:lstStyle/>
          <a:p>
            <a:r>
              <a:rPr lang="en-US"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）工具坐标系的标定</a:t>
            </a:r>
            <a:endParaRPr lang="zh-CN" altLang="en-US" sz="2800" dirty="0">
              <a:solidFill>
                <a:srgbClr val="7030A0"/>
              </a:solidFill>
              <a:latin typeface="楷体" pitchFamily="49" charset="-122"/>
              <a:ea typeface="楷体" pitchFamily="49" charset="-122"/>
            </a:endParaRPr>
          </a:p>
        </p:txBody>
      </p:sp>
      <p:pic>
        <p:nvPicPr>
          <p:cNvPr id="8" name="图片 7" descr="512.jpg"/>
          <p:cNvPicPr>
            <a:picLocks noChangeAspect="1"/>
          </p:cNvPicPr>
          <p:nvPr/>
        </p:nvPicPr>
        <p:blipFill>
          <a:blip r:embed="rId2"/>
          <a:stretch>
            <a:fillRect/>
          </a:stretch>
        </p:blipFill>
        <p:spPr>
          <a:xfrm>
            <a:off x="642910" y="2786058"/>
            <a:ext cx="3429024" cy="2784694"/>
          </a:xfrm>
          <a:prstGeom prst="rect">
            <a:avLst/>
          </a:prstGeom>
        </p:spPr>
      </p:pic>
      <p:pic>
        <p:nvPicPr>
          <p:cNvPr id="9" name="图片 8" descr="513.jpg"/>
          <p:cNvPicPr>
            <a:picLocks noChangeAspect="1"/>
          </p:cNvPicPr>
          <p:nvPr/>
        </p:nvPicPr>
        <p:blipFill>
          <a:blip r:embed="rId3"/>
          <a:stretch>
            <a:fillRect/>
          </a:stretch>
        </p:blipFill>
        <p:spPr>
          <a:xfrm>
            <a:off x="4286248" y="2786058"/>
            <a:ext cx="4552866" cy="2786082"/>
          </a:xfrm>
          <a:prstGeom prst="rect">
            <a:avLst/>
          </a:prstGeom>
        </p:spPr>
      </p:pic>
      <p:sp>
        <p:nvSpPr>
          <p:cNvPr id="10" name="TextBox 9"/>
          <p:cNvSpPr txBox="1"/>
          <p:nvPr/>
        </p:nvSpPr>
        <p:spPr>
          <a:xfrm>
            <a:off x="571472" y="6000768"/>
            <a:ext cx="3571900" cy="400110"/>
          </a:xfrm>
          <a:prstGeom prst="rect">
            <a:avLst/>
          </a:prstGeom>
          <a:noFill/>
        </p:spPr>
        <p:txBody>
          <a:bodyPr wrap="square" rtlCol="0">
            <a:spAutoFit/>
          </a:bodyPr>
          <a:lstStyle/>
          <a:p>
            <a:r>
              <a:rPr lang="zh-CN" altLang="en-US" sz="2000" dirty="0" smtClean="0"/>
              <a:t>工具坐标系标定方法同第四章</a:t>
            </a:r>
            <a:endParaRPr lang="zh-CN" altLang="en-US" sz="2000" dirty="0"/>
          </a:p>
        </p:txBody>
      </p:sp>
      <p:sp>
        <p:nvSpPr>
          <p:cNvPr id="11" name="TextBox 10"/>
          <p:cNvSpPr txBox="1"/>
          <p:nvPr/>
        </p:nvSpPr>
        <p:spPr>
          <a:xfrm>
            <a:off x="4357686" y="5715016"/>
            <a:ext cx="4572032" cy="1015663"/>
          </a:xfrm>
          <a:prstGeom prst="rect">
            <a:avLst/>
          </a:prstGeom>
          <a:noFill/>
        </p:spPr>
        <p:txBody>
          <a:bodyPr wrap="square" rtlCol="0">
            <a:spAutoFit/>
          </a:bodyPr>
          <a:lstStyle/>
          <a:p>
            <a:r>
              <a:rPr lang="zh-CN" altLang="en-US" sz="2000" dirty="0" smtClean="0"/>
              <a:t>校准前，将灯罩</a:t>
            </a:r>
            <a:r>
              <a:rPr lang="en-US" sz="2000" dirty="0" smtClean="0"/>
              <a:t>A</a:t>
            </a:r>
            <a:r>
              <a:rPr lang="zh-CN" altLang="en-US" sz="2000" dirty="0" smtClean="0"/>
              <a:t>、灯罩</a:t>
            </a:r>
            <a:r>
              <a:rPr lang="en-US" sz="2000" dirty="0" smtClean="0"/>
              <a:t>B</a:t>
            </a:r>
            <a:r>
              <a:rPr lang="zh-CN" altLang="en-US" sz="2000" dirty="0" smtClean="0"/>
              <a:t>、围栏、原工具坐标系框架</a:t>
            </a:r>
            <a:r>
              <a:rPr lang="en-US" sz="2000" dirty="0" err="1" smtClean="0"/>
              <a:t>tGlueGun</a:t>
            </a:r>
            <a:r>
              <a:rPr lang="zh-CN" altLang="en-US" sz="2000" dirty="0" smtClean="0"/>
              <a:t>取消可见；将校准针、校准针座设为可见</a:t>
            </a:r>
            <a:endParaRPr lang="zh-CN" altLang="en-US" sz="2000" dirty="0"/>
          </a:p>
        </p:txBody>
      </p:sp>
      <p:sp>
        <p:nvSpPr>
          <p:cNvPr id="12" name="TextBox 11"/>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428596" y="1285860"/>
            <a:ext cx="557216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）工件坐标系的标定</a:t>
            </a:r>
            <a:endParaRPr lang="zh-CN" altLang="en-US" sz="2800" b="1" dirty="0">
              <a:solidFill>
                <a:srgbClr val="7030A0"/>
              </a:solidFill>
              <a:latin typeface="楷体" pitchFamily="49" charset="-122"/>
              <a:ea typeface="楷体" pitchFamily="49" charset="-122"/>
            </a:endParaRPr>
          </a:p>
        </p:txBody>
      </p:sp>
      <p:pic>
        <p:nvPicPr>
          <p:cNvPr id="7" name="图片 6" descr="514.jpg"/>
          <p:cNvPicPr>
            <a:picLocks noChangeAspect="1"/>
          </p:cNvPicPr>
          <p:nvPr/>
        </p:nvPicPr>
        <p:blipFill>
          <a:blip r:embed="rId2"/>
          <a:stretch>
            <a:fillRect/>
          </a:stretch>
        </p:blipFill>
        <p:spPr>
          <a:xfrm>
            <a:off x="785786" y="1857364"/>
            <a:ext cx="7913324" cy="4714908"/>
          </a:xfrm>
          <a:prstGeom prst="rect">
            <a:avLst/>
          </a:prstGeom>
        </p:spPr>
      </p:pic>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285860"/>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8" name="TextBox 7"/>
          <p:cNvSpPr txBox="1"/>
          <p:nvPr/>
        </p:nvSpPr>
        <p:spPr>
          <a:xfrm>
            <a:off x="642910" y="1928802"/>
            <a:ext cx="435771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）示教</a:t>
            </a:r>
            <a:r>
              <a:rPr lang="en-US" altLang="zh-CN" sz="2800" b="1" dirty="0" smtClean="0">
                <a:solidFill>
                  <a:srgbClr val="7030A0"/>
                </a:solidFill>
                <a:latin typeface="楷体" pitchFamily="49" charset="-122"/>
                <a:ea typeface="楷体" pitchFamily="49" charset="-122"/>
              </a:rPr>
              <a:t>A</a:t>
            </a:r>
            <a:r>
              <a:rPr lang="zh-CN" altLang="en-US" sz="2800" b="1" dirty="0" smtClean="0">
                <a:solidFill>
                  <a:srgbClr val="7030A0"/>
                </a:solidFill>
                <a:latin typeface="楷体" pitchFamily="49" charset="-122"/>
                <a:ea typeface="楷体" pitchFamily="49" charset="-122"/>
              </a:rPr>
              <a:t>工位的目标点</a:t>
            </a:r>
            <a:endParaRPr lang="zh-CN" altLang="en-US" sz="2800" b="1" dirty="0">
              <a:solidFill>
                <a:srgbClr val="7030A0"/>
              </a:solidFill>
              <a:latin typeface="楷体" pitchFamily="49" charset="-122"/>
              <a:ea typeface="楷体" pitchFamily="49" charset="-122"/>
            </a:endParaRPr>
          </a:p>
        </p:txBody>
      </p:sp>
      <p:pic>
        <p:nvPicPr>
          <p:cNvPr id="9" name="图片 8" descr="515.jpg"/>
          <p:cNvPicPr>
            <a:picLocks noChangeAspect="1"/>
          </p:cNvPicPr>
          <p:nvPr/>
        </p:nvPicPr>
        <p:blipFill>
          <a:blip r:embed="rId2"/>
          <a:stretch>
            <a:fillRect/>
          </a:stretch>
        </p:blipFill>
        <p:spPr>
          <a:xfrm>
            <a:off x="1285852" y="2559728"/>
            <a:ext cx="6072230" cy="4155420"/>
          </a:xfrm>
          <a:prstGeom prst="rect">
            <a:avLst/>
          </a:prstGeom>
        </p:spPr>
      </p:pic>
      <p:sp>
        <p:nvSpPr>
          <p:cNvPr id="7" name="TextBox 6"/>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00034" y="1357298"/>
            <a:ext cx="8429684" cy="1200329"/>
          </a:xfrm>
          <a:prstGeom prst="rect">
            <a:avLst/>
          </a:prstGeom>
          <a:noFill/>
        </p:spPr>
        <p:txBody>
          <a:bodyPr wrap="square" rtlCol="0">
            <a:spAutoFit/>
          </a:bodyPr>
          <a:lstStyle/>
          <a:p>
            <a:r>
              <a:rPr lang="zh-CN" altLang="en-US" sz="2400" b="1" dirty="0" smtClean="0">
                <a:solidFill>
                  <a:srgbClr val="FF0000"/>
                </a:solidFill>
              </a:rPr>
              <a:t>注意事项：</a:t>
            </a:r>
            <a:r>
              <a:rPr lang="zh-CN" altLang="en-US" sz="2400" dirty="0" smtClean="0"/>
              <a:t>手动操纵画面当前所使用的工具和工件坐标系要与指令里面的参考工具和工件坐标系要保持一致。</a:t>
            </a:r>
            <a:r>
              <a:rPr lang="en-US" sz="2400" dirty="0" smtClean="0"/>
              <a:t>A</a:t>
            </a:r>
            <a:r>
              <a:rPr lang="zh-CN" altLang="en-US" sz="2400" dirty="0" smtClean="0"/>
              <a:t>工位目标点使用工具坐标系“</a:t>
            </a:r>
            <a:r>
              <a:rPr lang="en-US" sz="2400" dirty="0" err="1" smtClean="0"/>
              <a:t>tGlue</a:t>
            </a:r>
            <a:r>
              <a:rPr lang="zh-CN" altLang="en-US" sz="2400" dirty="0" smtClean="0"/>
              <a:t>”，工件坐标系“</a:t>
            </a:r>
            <a:r>
              <a:rPr lang="en-US" sz="2400" dirty="0" err="1" smtClean="0"/>
              <a:t>WobjA</a:t>
            </a:r>
            <a:r>
              <a:rPr lang="zh-CN" altLang="en-US" sz="2400" dirty="0" smtClean="0"/>
              <a:t>”；</a:t>
            </a:r>
            <a:endParaRPr lang="zh-CN" altLang="en-US" sz="2400" b="1" dirty="0">
              <a:solidFill>
                <a:srgbClr val="7030A0"/>
              </a:solidFill>
            </a:endParaRPr>
          </a:p>
        </p:txBody>
      </p:sp>
      <p:pic>
        <p:nvPicPr>
          <p:cNvPr id="8" name="图片 7" descr="517.jpg"/>
          <p:cNvPicPr>
            <a:picLocks noChangeAspect="1"/>
          </p:cNvPicPr>
          <p:nvPr/>
        </p:nvPicPr>
        <p:blipFill>
          <a:blip r:embed="rId2"/>
          <a:stretch>
            <a:fillRect/>
          </a:stretch>
        </p:blipFill>
        <p:spPr>
          <a:xfrm>
            <a:off x="1142976" y="2643182"/>
            <a:ext cx="7072362" cy="4000679"/>
          </a:xfrm>
          <a:prstGeom prst="rect">
            <a:avLst/>
          </a:prstGeom>
        </p:spPr>
      </p:pic>
      <p:sp>
        <p:nvSpPr>
          <p:cNvPr id="6" name="TextBox 5"/>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285860"/>
            <a:ext cx="4286280"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）示教</a:t>
            </a:r>
            <a:r>
              <a:rPr lang="en-US" altLang="zh-CN" sz="2800" b="1" dirty="0" smtClean="0">
                <a:solidFill>
                  <a:srgbClr val="7030A0"/>
                </a:solidFill>
                <a:latin typeface="楷体" pitchFamily="49" charset="-122"/>
                <a:ea typeface="楷体" pitchFamily="49" charset="-122"/>
              </a:rPr>
              <a:t>B</a:t>
            </a:r>
            <a:r>
              <a:rPr lang="zh-CN" altLang="en-US" sz="2800" b="1" dirty="0" smtClean="0">
                <a:solidFill>
                  <a:srgbClr val="7030A0"/>
                </a:solidFill>
                <a:latin typeface="楷体" pitchFamily="49" charset="-122"/>
                <a:ea typeface="楷体" pitchFamily="49" charset="-122"/>
              </a:rPr>
              <a:t>工位的目标点</a:t>
            </a:r>
            <a:endParaRPr lang="zh-CN" altLang="en-US" sz="2800" b="1" dirty="0">
              <a:solidFill>
                <a:srgbClr val="7030A0"/>
              </a:solidFill>
              <a:latin typeface="楷体" pitchFamily="49" charset="-122"/>
              <a:ea typeface="楷体" pitchFamily="49" charset="-122"/>
            </a:endParaRPr>
          </a:p>
        </p:txBody>
      </p:sp>
      <p:pic>
        <p:nvPicPr>
          <p:cNvPr id="7" name="图片 6" descr="516.jpg"/>
          <p:cNvPicPr>
            <a:picLocks noChangeAspect="1"/>
          </p:cNvPicPr>
          <p:nvPr/>
        </p:nvPicPr>
        <p:blipFill>
          <a:blip r:embed="rId2"/>
          <a:stretch>
            <a:fillRect/>
          </a:stretch>
        </p:blipFill>
        <p:spPr>
          <a:xfrm>
            <a:off x="1071538" y="1928802"/>
            <a:ext cx="6929486" cy="4694687"/>
          </a:xfrm>
          <a:prstGeom prst="rect">
            <a:avLst/>
          </a:prstGeom>
        </p:spPr>
      </p:pic>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518.jpg"/>
          <p:cNvPicPr>
            <a:picLocks noChangeAspect="1"/>
          </p:cNvPicPr>
          <p:nvPr/>
        </p:nvPicPr>
        <p:blipFill>
          <a:blip r:embed="rId2"/>
          <a:stretch>
            <a:fillRect/>
          </a:stretch>
        </p:blipFill>
        <p:spPr>
          <a:xfrm>
            <a:off x="-32" y="1214422"/>
            <a:ext cx="5429288" cy="3163250"/>
          </a:xfrm>
          <a:prstGeom prst="rect">
            <a:avLst/>
          </a:prstGeom>
        </p:spPr>
      </p:pic>
      <p:pic>
        <p:nvPicPr>
          <p:cNvPr id="7" name="图片 6" descr="519.jpg"/>
          <p:cNvPicPr>
            <a:picLocks noChangeAspect="1"/>
          </p:cNvPicPr>
          <p:nvPr/>
        </p:nvPicPr>
        <p:blipFill>
          <a:blip r:embed="rId3"/>
          <a:stretch>
            <a:fillRect/>
          </a:stretch>
        </p:blipFill>
        <p:spPr>
          <a:xfrm>
            <a:off x="3357522" y="3451242"/>
            <a:ext cx="5786478" cy="3406758"/>
          </a:xfrm>
          <a:prstGeom prst="rect">
            <a:avLst/>
          </a:prstGeom>
        </p:spPr>
      </p:pic>
      <p:sp>
        <p:nvSpPr>
          <p:cNvPr id="9" name="TextBox 8"/>
          <p:cNvSpPr txBox="1"/>
          <p:nvPr/>
        </p:nvSpPr>
        <p:spPr>
          <a:xfrm>
            <a:off x="6429388" y="2928934"/>
            <a:ext cx="1857388" cy="461665"/>
          </a:xfrm>
          <a:prstGeom prst="rect">
            <a:avLst/>
          </a:prstGeom>
          <a:noFill/>
        </p:spPr>
        <p:txBody>
          <a:bodyPr wrap="square" rtlCol="0">
            <a:spAutoFit/>
          </a:bodyPr>
          <a:lstStyle/>
          <a:p>
            <a:r>
              <a:rPr lang="zh-CN" altLang="en-US" sz="2400" b="1" dirty="0" smtClean="0">
                <a:solidFill>
                  <a:srgbClr val="7030A0"/>
                </a:solidFill>
              </a:rPr>
              <a:t>示教</a:t>
            </a:r>
            <a:r>
              <a:rPr lang="en-US" sz="2400" b="1" dirty="0" err="1" smtClean="0">
                <a:solidFill>
                  <a:srgbClr val="7030A0"/>
                </a:solidFill>
              </a:rPr>
              <a:t>pHome</a:t>
            </a:r>
            <a:endParaRPr lang="zh-CN" altLang="en-US" sz="2400" b="1" dirty="0">
              <a:solidFill>
                <a:srgbClr val="7030A0"/>
              </a:solidFill>
            </a:endParaRPr>
          </a:p>
        </p:txBody>
      </p:sp>
      <p:sp>
        <p:nvSpPr>
          <p:cNvPr id="8" name="TextBox 7"/>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2143116"/>
            <a:ext cx="2786082" cy="4461093"/>
          </a:xfrm>
          <a:prstGeom prst="rect">
            <a:avLst/>
          </a:prstGeom>
          <a:noFill/>
        </p:spPr>
        <p:txBody>
          <a:bodyPr wrap="square" rtlCol="0">
            <a:spAutoFit/>
          </a:bodyPr>
          <a:lstStyle/>
          <a:p>
            <a:pPr>
              <a:lnSpc>
                <a:spcPct val="150000"/>
              </a:lnSpc>
            </a:pPr>
            <a:r>
              <a:rPr lang="zh-CN" altLang="en-US" sz="2400" dirty="0" smtClean="0"/>
              <a:t>将</a:t>
            </a:r>
            <a:r>
              <a:rPr lang="en-US" sz="2400" dirty="0" smtClean="0"/>
              <a:t>A</a:t>
            </a:r>
            <a:r>
              <a:rPr lang="zh-CN" altLang="en-US" sz="2400" dirty="0" smtClean="0"/>
              <a:t>、</a:t>
            </a:r>
            <a:r>
              <a:rPr lang="en-US" sz="2400" dirty="0" smtClean="0"/>
              <a:t>B</a:t>
            </a:r>
            <a:r>
              <a:rPr lang="zh-CN" altLang="en-US" sz="2400" dirty="0" smtClean="0"/>
              <a:t>工位的转台各旋转</a:t>
            </a:r>
            <a:r>
              <a:rPr lang="en-US" sz="2400" dirty="0" smtClean="0"/>
              <a:t>90</a:t>
            </a:r>
            <a:r>
              <a:rPr lang="en-US" altLang="zh-CN" sz="2400" dirty="0" smtClean="0"/>
              <a:t>°</a:t>
            </a:r>
            <a:r>
              <a:rPr lang="zh-CN" altLang="en-US" sz="2400" dirty="0" smtClean="0"/>
              <a:t>后进行轨迹的重新编辑。转台的旋转动画效果已经预设，可通过</a:t>
            </a:r>
            <a:r>
              <a:rPr lang="en-US" sz="2400" dirty="0" smtClean="0"/>
              <a:t>I/O</a:t>
            </a:r>
            <a:r>
              <a:rPr lang="zh-CN" altLang="en-US" sz="2400" dirty="0" smtClean="0"/>
              <a:t>仿真器中的信号对其进行操作如图。</a:t>
            </a:r>
            <a:endParaRPr lang="zh-CN" altLang="en-US" sz="2400" dirty="0"/>
          </a:p>
        </p:txBody>
      </p:sp>
      <p:sp>
        <p:nvSpPr>
          <p:cNvPr id="7" name="TextBox 6"/>
          <p:cNvSpPr txBox="1"/>
          <p:nvPr/>
        </p:nvSpPr>
        <p:spPr>
          <a:xfrm>
            <a:off x="214282" y="1357298"/>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p>
        </p:txBody>
      </p:sp>
      <p:pic>
        <p:nvPicPr>
          <p:cNvPr id="8" name="图片 7" descr="520.jpg"/>
          <p:cNvPicPr>
            <a:picLocks noChangeAspect="1"/>
          </p:cNvPicPr>
          <p:nvPr/>
        </p:nvPicPr>
        <p:blipFill>
          <a:blip r:embed="rId2"/>
          <a:stretch>
            <a:fillRect/>
          </a:stretch>
        </p:blipFill>
        <p:spPr>
          <a:xfrm>
            <a:off x="3143240" y="2214554"/>
            <a:ext cx="5998600" cy="4071966"/>
          </a:xfrm>
          <a:prstGeom prst="rect">
            <a:avLst/>
          </a:prstGeom>
        </p:spPr>
      </p:pic>
      <p:sp>
        <p:nvSpPr>
          <p:cNvPr id="9" name="TextBox 8"/>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395699"/>
            <a:ext cx="671517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⑤ </a:t>
            </a:r>
            <a:r>
              <a:rPr lang="en-US" altLang="zh-CN" sz="2800" b="1" dirty="0" smtClean="0">
                <a:solidFill>
                  <a:srgbClr val="C00000"/>
                </a:solidFill>
                <a:latin typeface="楷体" pitchFamily="49" charset="-122"/>
                <a:ea typeface="楷体" pitchFamily="49" charset="-122"/>
              </a:rPr>
              <a:t>SCARA </a:t>
            </a:r>
            <a:r>
              <a:rPr lang="zh-CN" altLang="en-US" sz="2800" b="1" dirty="0" smtClean="0">
                <a:solidFill>
                  <a:srgbClr val="C00000"/>
                </a:solidFill>
                <a:latin typeface="楷体" pitchFamily="49" charset="-122"/>
                <a:ea typeface="楷体" pitchFamily="49" charset="-122"/>
              </a:rPr>
              <a:t>型机器人</a:t>
            </a:r>
          </a:p>
        </p:txBody>
      </p:sp>
      <p:pic>
        <p:nvPicPr>
          <p:cNvPr id="7" name="图片 6" descr="SCADA机器人.jpg"/>
          <p:cNvPicPr>
            <a:picLocks noChangeAspect="1"/>
          </p:cNvPicPr>
          <p:nvPr/>
        </p:nvPicPr>
        <p:blipFill>
          <a:blip r:embed="rId3"/>
          <a:stretch>
            <a:fillRect/>
          </a:stretch>
        </p:blipFill>
        <p:spPr>
          <a:xfrm>
            <a:off x="5419757" y="1785926"/>
            <a:ext cx="3724275" cy="2762250"/>
          </a:xfrm>
          <a:prstGeom prst="rect">
            <a:avLst/>
          </a:prstGeom>
        </p:spPr>
      </p:pic>
      <p:sp>
        <p:nvSpPr>
          <p:cNvPr id="8" name="TextBox 7"/>
          <p:cNvSpPr txBox="1"/>
          <p:nvPr/>
        </p:nvSpPr>
        <p:spPr>
          <a:xfrm>
            <a:off x="0" y="2000240"/>
            <a:ext cx="5572132" cy="4524315"/>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结构：</a:t>
            </a:r>
            <a:r>
              <a:rPr lang="zh-CN" altLang="en-US" sz="2400" dirty="0" smtClean="0">
                <a:latin typeface="楷体" pitchFamily="49" charset="-122"/>
                <a:ea typeface="楷体" pitchFamily="49" charset="-122"/>
              </a:rPr>
              <a:t>它有</a:t>
            </a:r>
            <a:r>
              <a:rPr lang="en-US" altLang="zh-CN" sz="2400" dirty="0" smtClean="0">
                <a:latin typeface="楷体" pitchFamily="49" charset="-122"/>
                <a:ea typeface="楷体" pitchFamily="49" charset="-122"/>
              </a:rPr>
              <a:t>3 </a:t>
            </a:r>
            <a:r>
              <a:rPr lang="zh-CN" altLang="en-US" sz="2400" dirty="0" smtClean="0">
                <a:latin typeface="楷体" pitchFamily="49" charset="-122"/>
                <a:ea typeface="楷体" pitchFamily="49" charset="-122"/>
              </a:rPr>
              <a:t>个转动关节，其轴线相互平行，可在平面内进行定位和定向。其还有一个移动关节，用于完成手爪在垂直于平面的运动，手腕中心的位置由</a:t>
            </a:r>
            <a:r>
              <a:rPr lang="en-US" altLang="zh-CN" sz="2400" dirty="0" smtClean="0">
                <a:latin typeface="楷体" pitchFamily="49" charset="-122"/>
                <a:ea typeface="楷体" pitchFamily="49" charset="-122"/>
              </a:rPr>
              <a:t>2 </a:t>
            </a:r>
            <a:r>
              <a:rPr lang="zh-CN" altLang="en-US" sz="2400" dirty="0" smtClean="0">
                <a:latin typeface="楷体" pitchFamily="49" charset="-122"/>
                <a:ea typeface="楷体" pitchFamily="49" charset="-122"/>
              </a:rPr>
              <a:t>个转动关节</a:t>
            </a:r>
            <a:r>
              <a:rPr lang="en-US" altLang="zh-CN" sz="2400" dirty="0" smtClean="0">
                <a:latin typeface="楷体" pitchFamily="49" charset="-122"/>
                <a:ea typeface="楷体" pitchFamily="49" charset="-122"/>
              </a:rPr>
              <a:t>θ1</a:t>
            </a:r>
            <a:r>
              <a:rPr lang="zh-CN" altLang="en-US" sz="2400" dirty="0" smtClean="0">
                <a:latin typeface="楷体" pitchFamily="49" charset="-122"/>
                <a:ea typeface="楷体" pitchFamily="49" charset="-122"/>
              </a:rPr>
              <a:t>和</a:t>
            </a:r>
            <a:r>
              <a:rPr lang="en-US" altLang="zh-CN" sz="2400" dirty="0" smtClean="0">
                <a:latin typeface="楷体" pitchFamily="49" charset="-122"/>
                <a:ea typeface="楷体" pitchFamily="49" charset="-122"/>
              </a:rPr>
              <a:t>θ2</a:t>
            </a:r>
            <a:r>
              <a:rPr lang="zh-CN" altLang="en-US" sz="2400" dirty="0" smtClean="0">
                <a:latin typeface="楷体" pitchFamily="49" charset="-122"/>
                <a:ea typeface="楷体" pitchFamily="49" charset="-122"/>
              </a:rPr>
              <a:t>及移动关节的位移</a:t>
            </a:r>
            <a:r>
              <a:rPr lang="en-US" altLang="zh-CN" sz="2400" dirty="0" smtClean="0">
                <a:latin typeface="楷体" pitchFamily="49" charset="-122"/>
                <a:ea typeface="楷体" pitchFamily="49" charset="-122"/>
              </a:rPr>
              <a:t>z </a:t>
            </a:r>
            <a:r>
              <a:rPr lang="zh-CN" altLang="en-US" sz="2400" dirty="0" smtClean="0">
                <a:latin typeface="楷体" pitchFamily="49" charset="-122"/>
                <a:ea typeface="楷体" pitchFamily="49" charset="-122"/>
              </a:rPr>
              <a:t>来决定，手爪的方向由转动关节的角度</a:t>
            </a:r>
            <a:r>
              <a:rPr lang="en-US" altLang="zh-CN" sz="2400" dirty="0" smtClean="0">
                <a:latin typeface="楷体" pitchFamily="49" charset="-122"/>
                <a:ea typeface="楷体" pitchFamily="49" charset="-122"/>
              </a:rPr>
              <a:t>θ3</a:t>
            </a:r>
            <a:r>
              <a:rPr lang="zh-CN" altLang="en-US" sz="2400" dirty="0" smtClean="0">
                <a:latin typeface="楷体" pitchFamily="49" charset="-122"/>
                <a:ea typeface="楷体" pitchFamily="49" charset="-122"/>
              </a:rPr>
              <a:t>来决定。</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特点 ：</a:t>
            </a:r>
            <a:r>
              <a:rPr lang="zh-CN" altLang="en-US" sz="2400" dirty="0" smtClean="0">
                <a:latin typeface="楷体" pitchFamily="49" charset="-122"/>
                <a:ea typeface="楷体" pitchFamily="49" charset="-122"/>
              </a:rPr>
              <a:t>垂直平面内具有很好的刚度，在水平面内具有较好的柔顺性，动作灵活，速度快（可达</a:t>
            </a:r>
            <a:r>
              <a:rPr lang="en-US" altLang="zh-CN" sz="2400" dirty="0" smtClean="0">
                <a:latin typeface="楷体" pitchFamily="49" charset="-122"/>
                <a:ea typeface="楷体" pitchFamily="49" charset="-122"/>
              </a:rPr>
              <a:t>10m/s</a:t>
            </a:r>
            <a:r>
              <a:rPr lang="zh-CN" altLang="en-US" sz="2400" dirty="0" smtClean="0">
                <a:latin typeface="楷体" pitchFamily="49" charset="-122"/>
                <a:ea typeface="楷体" pitchFamily="49" charset="-122"/>
              </a:rPr>
              <a:t>），定位精度高。</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应用场合：</a:t>
            </a:r>
            <a:r>
              <a:rPr lang="zh-CN" altLang="en-US" sz="2400" dirty="0" smtClean="0">
                <a:latin typeface="楷体" pitchFamily="49" charset="-122"/>
                <a:ea typeface="楷体" pitchFamily="49" charset="-122"/>
              </a:rPr>
              <a:t>最适合在平面定位、在垂直方向进行装配，所以又称为装配机器人。</a:t>
            </a:r>
            <a:endParaRPr lang="zh-CN" altLang="en-US" sz="2400" dirty="0">
              <a:latin typeface="楷体" pitchFamily="49" charset="-122"/>
              <a:ea typeface="楷体" pitchFamily="49" charset="-122"/>
            </a:endParaRPr>
          </a:p>
        </p:txBody>
      </p:sp>
      <p:sp>
        <p:nvSpPr>
          <p:cNvPr id="9" name="TextBox 8"/>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521.jpg"/>
          <p:cNvPicPr>
            <a:picLocks noChangeAspect="1"/>
          </p:cNvPicPr>
          <p:nvPr/>
        </p:nvPicPr>
        <p:blipFill>
          <a:blip r:embed="rId2"/>
          <a:stretch>
            <a:fillRect/>
          </a:stretch>
        </p:blipFill>
        <p:spPr>
          <a:xfrm>
            <a:off x="1142976" y="1857364"/>
            <a:ext cx="7072362" cy="4840510"/>
          </a:xfrm>
          <a:prstGeom prst="rect">
            <a:avLst/>
          </a:prstGeom>
        </p:spPr>
      </p:pic>
      <p:sp>
        <p:nvSpPr>
          <p:cNvPr id="8" name="TextBox 7"/>
          <p:cNvSpPr txBox="1"/>
          <p:nvPr/>
        </p:nvSpPr>
        <p:spPr>
          <a:xfrm>
            <a:off x="2428860" y="1285860"/>
            <a:ext cx="4071966" cy="523220"/>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转台旋转后的位置图</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0" y="214290"/>
            <a:ext cx="528638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5.3</a:t>
            </a:r>
            <a:r>
              <a:rPr lang="zh-CN" altLang="en-US" sz="3200" b="1" dirty="0" smtClean="0">
                <a:solidFill>
                  <a:srgbClr val="FF0000"/>
                </a:solidFill>
                <a:latin typeface="楷体" pitchFamily="49" charset="-122"/>
                <a:ea typeface="楷体" pitchFamily="49" charset="-122"/>
              </a:rPr>
              <a:t> 车灯涂胶任务实施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714480" y="2000240"/>
            <a:ext cx="5857916"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6</a:t>
            </a:r>
            <a:r>
              <a:rPr lang="zh-CN" altLang="en-US" sz="5400" b="1" dirty="0" smtClean="0">
                <a:solidFill>
                  <a:srgbClr val="002060"/>
                </a:solidFill>
                <a:latin typeface="楷体" pitchFamily="49" charset="-122"/>
                <a:ea typeface="楷体" pitchFamily="49" charset="-122"/>
              </a:rPr>
              <a:t>章 玻璃装配</a:t>
            </a:r>
            <a:endParaRPr lang="zh-CN" altLang="en-US" sz="5400" b="1" dirty="0">
              <a:solidFill>
                <a:srgbClr val="002060"/>
              </a:solidFill>
              <a:latin typeface="楷体" pitchFamily="49" charset="-122"/>
              <a:ea typeface="楷体" pitchFamily="49" charset="-122"/>
            </a:endParaRPr>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8" name="图片 7" descr="0装配.jpg"/>
          <p:cNvPicPr>
            <a:picLocks noChangeAspect="1"/>
          </p:cNvPicPr>
          <p:nvPr/>
        </p:nvPicPr>
        <p:blipFill>
          <a:blip r:embed="rId2"/>
          <a:stretch>
            <a:fillRect/>
          </a:stretch>
        </p:blipFill>
        <p:spPr>
          <a:xfrm>
            <a:off x="5786446" y="3143247"/>
            <a:ext cx="2714644" cy="3611921"/>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00430" y="214290"/>
            <a:ext cx="2000264"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p>
        </p:txBody>
      </p:sp>
      <p:sp>
        <p:nvSpPr>
          <p:cNvPr id="7" name="TextBox 6"/>
          <p:cNvSpPr txBox="1"/>
          <p:nvPr/>
        </p:nvSpPr>
        <p:spPr>
          <a:xfrm>
            <a:off x="1000100" y="2214554"/>
            <a:ext cx="7715304" cy="2677656"/>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．了解工业机器人在车窗玻璃装配领域的应用</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．认识功能类型程序的应用</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．掌握数组的应用</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．认识带参数的例行程序</a:t>
            </a: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714380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6.1</a:t>
            </a:r>
            <a:r>
              <a:rPr lang="zh-CN" altLang="en-US" sz="3200" b="1" dirty="0" smtClean="0">
                <a:solidFill>
                  <a:srgbClr val="FF0000"/>
                </a:solidFill>
                <a:latin typeface="楷体" pitchFamily="49" charset="-122"/>
                <a:ea typeface="楷体" pitchFamily="49" charset="-122"/>
              </a:rPr>
              <a:t>玻璃装配任务描述</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357158" y="1857364"/>
            <a:ext cx="2928958" cy="4524315"/>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本工作站模拟车窗玻璃装配，在工作站中虚拟了三种样式的车窗，机器人利用视觉识别车窗样式以及位置，从而选择对应样式的车窗玻璃进行涂胶装配。</a:t>
            </a:r>
            <a:endParaRPr lang="zh-CN" altLang="en-US" sz="2400" dirty="0">
              <a:latin typeface="楷体" pitchFamily="49" charset="-122"/>
              <a:ea typeface="楷体" pitchFamily="49" charset="-122"/>
            </a:endParaRPr>
          </a:p>
        </p:txBody>
      </p:sp>
      <p:pic>
        <p:nvPicPr>
          <p:cNvPr id="1026" name="图片 2"/>
          <p:cNvPicPr>
            <a:picLocks noChangeAspect="1" noChangeArrowheads="1"/>
          </p:cNvPicPr>
          <p:nvPr/>
        </p:nvPicPr>
        <p:blipFill>
          <a:blip r:embed="rId2"/>
          <a:srcRect/>
          <a:stretch>
            <a:fillRect/>
          </a:stretch>
        </p:blipFill>
        <p:spPr bwMode="auto">
          <a:xfrm>
            <a:off x="3428992" y="2357430"/>
            <a:ext cx="5333952"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
        <p:nvSpPr>
          <p:cNvPr id="8" name="TextBox 7"/>
          <p:cNvSpPr txBox="1"/>
          <p:nvPr/>
        </p:nvSpPr>
        <p:spPr>
          <a:xfrm>
            <a:off x="571472" y="1428736"/>
            <a:ext cx="3857652"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功能类型程序</a:t>
            </a:r>
          </a:p>
        </p:txBody>
      </p:sp>
      <p:sp>
        <p:nvSpPr>
          <p:cNvPr id="9" name="TextBox 8"/>
          <p:cNvSpPr txBox="1"/>
          <p:nvPr/>
        </p:nvSpPr>
        <p:spPr>
          <a:xfrm>
            <a:off x="1357290" y="3143248"/>
            <a:ext cx="6858048" cy="2308324"/>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    在程序执行过程中，如果发生需要紧急处理的情况，这就要中断当前程序。</a:t>
            </a:r>
          </a:p>
          <a:p>
            <a:pPr>
              <a:lnSpc>
                <a:spcPct val="150000"/>
              </a:lnSpc>
            </a:pPr>
            <a:r>
              <a:rPr lang="zh-CN" altLang="en-US" sz="2400" dirty="0" smtClean="0">
                <a:latin typeface="楷体" pitchFamily="49" charset="-122"/>
                <a:ea typeface="楷体" pitchFamily="49" charset="-122"/>
              </a:rPr>
              <a:t>    功能类型的程序能够返回一个特定数据类型的值，在其他程序中可当作功能函数来调用。</a:t>
            </a:r>
            <a:endParaRPr lang="zh-CN" altLang="en-US" sz="2400" dirty="0">
              <a:latin typeface="楷体" pitchFamily="49" charset="-122"/>
              <a:ea typeface="楷体" pitchFamily="49" charset="-122"/>
            </a:endParaRPr>
          </a:p>
        </p:txBody>
      </p:sp>
      <p:sp>
        <p:nvSpPr>
          <p:cNvPr id="10" name="TextBox 9"/>
          <p:cNvSpPr txBox="1"/>
          <p:nvPr/>
        </p:nvSpPr>
        <p:spPr>
          <a:xfrm>
            <a:off x="1357290" y="2500306"/>
            <a:ext cx="2357454" cy="461665"/>
          </a:xfrm>
          <a:prstGeom prst="rect">
            <a:avLst/>
          </a:prstGeom>
          <a:noFill/>
        </p:spPr>
        <p:txBody>
          <a:bodyPr wrap="square" rtlCol="0">
            <a:spAutoFit/>
          </a:bodyPr>
          <a:lstStyle/>
          <a:p>
            <a:r>
              <a:rPr lang="zh-CN" altLang="en-US" sz="2400" b="1" dirty="0" smtClean="0">
                <a:solidFill>
                  <a:srgbClr val="00B0F0"/>
                </a:solidFill>
                <a:latin typeface="楷体" pitchFamily="49" charset="-122"/>
                <a:ea typeface="楷体" pitchFamily="49" charset="-122"/>
              </a:rPr>
              <a:t>程序的作用：</a:t>
            </a:r>
            <a:endParaRPr lang="zh-CN" altLang="en-US" sz="2400" dirty="0"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285860"/>
            <a:ext cx="1928826"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应用举例：</a:t>
            </a:r>
            <a:endParaRPr lang="zh-CN" altLang="en-US" sz="2400" dirty="0" smtClean="0">
              <a:solidFill>
                <a:srgbClr val="C00000"/>
              </a:solidFill>
              <a:latin typeface="楷体" pitchFamily="49" charset="-122"/>
              <a:ea typeface="楷体" pitchFamily="49" charset="-122"/>
            </a:endParaRPr>
          </a:p>
        </p:txBody>
      </p:sp>
      <p:sp>
        <p:nvSpPr>
          <p:cNvPr id="7" name="TextBox 6"/>
          <p:cNvSpPr txBox="1"/>
          <p:nvPr/>
        </p:nvSpPr>
        <p:spPr>
          <a:xfrm>
            <a:off x="2071670" y="1357298"/>
            <a:ext cx="6500858" cy="4154984"/>
          </a:xfrm>
          <a:prstGeom prst="rect">
            <a:avLst/>
          </a:prstGeom>
          <a:noFill/>
        </p:spPr>
        <p:txBody>
          <a:bodyPr wrap="square" rtlCol="0">
            <a:spAutoFit/>
          </a:bodyPr>
          <a:lstStyle/>
          <a:p>
            <a:r>
              <a:rPr lang="pt-BR" sz="2200" dirty="0" smtClean="0"/>
              <a:t>FUNC bool bCompare </a:t>
            </a:r>
            <a:r>
              <a:rPr lang="de-DE" sz="2200" dirty="0" smtClean="0"/>
              <a:t>(num nNum, num nMin, num nMax) </a:t>
            </a:r>
            <a:endParaRPr lang="zh-CN" altLang="en-US" sz="2200" dirty="0" smtClean="0"/>
          </a:p>
          <a:p>
            <a:r>
              <a:rPr lang="pt-BR" sz="2200" dirty="0" smtClean="0"/>
              <a:t>VAR bOK:=FALSE;</a:t>
            </a:r>
            <a:endParaRPr lang="zh-CN" altLang="en-US" sz="2200" dirty="0" smtClean="0"/>
          </a:p>
          <a:p>
            <a:r>
              <a:rPr lang="en-US" sz="2200" dirty="0" smtClean="0"/>
              <a:t>        </a:t>
            </a:r>
            <a:r>
              <a:rPr lang="pt-BR" sz="2200" dirty="0" smtClean="0"/>
              <a:t>bOK:=</a:t>
            </a:r>
            <a:r>
              <a:rPr lang="en-US" sz="2200" dirty="0" smtClean="0"/>
              <a:t> </a:t>
            </a:r>
            <a:r>
              <a:rPr lang="en-US" sz="2200" dirty="0" err="1" smtClean="0"/>
              <a:t>nNum</a:t>
            </a:r>
            <a:r>
              <a:rPr lang="en-US" sz="2200" dirty="0" smtClean="0"/>
              <a:t> &gt; =</a:t>
            </a:r>
            <a:r>
              <a:rPr lang="en-US" sz="2200" dirty="0" err="1" smtClean="0"/>
              <a:t>nMin</a:t>
            </a:r>
            <a:r>
              <a:rPr lang="en-US" sz="2200" dirty="0" smtClean="0"/>
              <a:t>  AND  </a:t>
            </a:r>
            <a:r>
              <a:rPr lang="en-US" sz="2200" dirty="0" err="1" smtClean="0"/>
              <a:t>nNum</a:t>
            </a:r>
            <a:r>
              <a:rPr lang="en-US" sz="2200" dirty="0" smtClean="0"/>
              <a:t> &lt;= </a:t>
            </a:r>
            <a:r>
              <a:rPr lang="en-US" sz="2200" dirty="0" err="1" smtClean="0"/>
              <a:t>nMax</a:t>
            </a:r>
            <a:r>
              <a:rPr lang="en-US" sz="2200" dirty="0" smtClean="0"/>
              <a:t>;</a:t>
            </a:r>
            <a:endParaRPr lang="zh-CN" altLang="en-US" sz="2200" dirty="0" smtClean="0"/>
          </a:p>
          <a:p>
            <a:r>
              <a:rPr lang="en-US" sz="2200" dirty="0" smtClean="0"/>
              <a:t>RETURN  </a:t>
            </a:r>
            <a:r>
              <a:rPr lang="pt-BR" sz="2200" dirty="0" smtClean="0"/>
              <a:t>bOK; </a:t>
            </a:r>
            <a:endParaRPr lang="zh-CN" altLang="en-US" sz="2200" dirty="0" smtClean="0"/>
          </a:p>
          <a:p>
            <a:r>
              <a:rPr lang="en-US" sz="2200" dirty="0" smtClean="0"/>
              <a:t>ENDFUNC</a:t>
            </a:r>
            <a:endParaRPr lang="zh-CN" altLang="en-US" sz="2200" dirty="0" smtClean="0"/>
          </a:p>
          <a:p>
            <a:r>
              <a:rPr lang="en-US" sz="2200" dirty="0" smtClean="0"/>
              <a:t>PROC  Main( )</a:t>
            </a:r>
            <a:endParaRPr lang="zh-CN" altLang="en-US" sz="2200" dirty="0" smtClean="0"/>
          </a:p>
          <a:p>
            <a:r>
              <a:rPr lang="en-US" sz="2200" dirty="0" smtClean="0"/>
              <a:t>        IF   </a:t>
            </a:r>
            <a:r>
              <a:rPr lang="pt-BR" sz="2200" dirty="0" smtClean="0"/>
              <a:t>bCompare </a:t>
            </a:r>
            <a:r>
              <a:rPr lang="en-US" sz="2200" dirty="0" smtClean="0"/>
              <a:t>(nCount,5,10)  THEN</a:t>
            </a:r>
            <a:endParaRPr lang="zh-CN" altLang="en-US" sz="2200" dirty="0" smtClean="0"/>
          </a:p>
          <a:p>
            <a:r>
              <a:rPr lang="en-US" sz="2200" dirty="0" smtClean="0"/>
              <a:t>          </a:t>
            </a:r>
            <a:r>
              <a:rPr lang="en-US" altLang="zh-CN" sz="2200" dirty="0" smtClean="0"/>
              <a:t>…</a:t>
            </a:r>
            <a:r>
              <a:rPr lang="en-US" sz="2200" dirty="0" smtClean="0"/>
              <a:t>.</a:t>
            </a:r>
            <a:endParaRPr lang="zh-CN" altLang="en-US" sz="2200" dirty="0" smtClean="0"/>
          </a:p>
          <a:p>
            <a:r>
              <a:rPr lang="en-US" sz="2200" dirty="0" smtClean="0"/>
              <a:t>        ENDIF</a:t>
            </a:r>
            <a:endParaRPr lang="zh-CN" altLang="en-US" sz="2200" dirty="0" smtClean="0"/>
          </a:p>
          <a:p>
            <a:r>
              <a:rPr lang="en-US" sz="2200" dirty="0" smtClean="0"/>
              <a:t>ENDPROC </a:t>
            </a:r>
            <a:endParaRPr lang="zh-CN" altLang="en-US" sz="2200" dirty="0" smtClean="0"/>
          </a:p>
          <a:p>
            <a:endParaRPr lang="zh-CN" altLang="en-US" sz="2200" dirty="0"/>
          </a:p>
        </p:txBody>
      </p:sp>
      <p:sp>
        <p:nvSpPr>
          <p:cNvPr id="8" name="TextBox 7"/>
          <p:cNvSpPr txBox="1"/>
          <p:nvPr/>
        </p:nvSpPr>
        <p:spPr>
          <a:xfrm>
            <a:off x="428596" y="5181913"/>
            <a:ext cx="3143272" cy="461665"/>
          </a:xfrm>
          <a:prstGeom prst="rect">
            <a:avLst/>
          </a:prstGeom>
          <a:noFill/>
        </p:spPr>
        <p:txBody>
          <a:bodyPr wrap="square" rtlCol="0">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400" dirty="0" smtClean="0">
              <a:latin typeface="楷体" pitchFamily="49" charset="-122"/>
              <a:ea typeface="楷体" pitchFamily="49" charset="-122"/>
            </a:endParaRPr>
          </a:p>
        </p:txBody>
      </p:sp>
      <p:sp>
        <p:nvSpPr>
          <p:cNvPr id="9" name="TextBox 8"/>
          <p:cNvSpPr txBox="1"/>
          <p:nvPr/>
        </p:nvSpPr>
        <p:spPr>
          <a:xfrm>
            <a:off x="2000232" y="5197160"/>
            <a:ext cx="7000892" cy="1446550"/>
          </a:xfrm>
          <a:prstGeom prst="rect">
            <a:avLst/>
          </a:prstGeom>
          <a:noFill/>
        </p:spPr>
        <p:txBody>
          <a:bodyPr wrap="square" rtlCol="0">
            <a:spAutoFit/>
          </a:bodyPr>
          <a:lstStyle/>
          <a:p>
            <a:r>
              <a:rPr lang="zh-CN" altLang="en-US" sz="2200" dirty="0" smtClean="0"/>
              <a:t>此段程序为比较大小的布尔量型功能类型程序，调用时，需要输入要进行比较的数据以及最小值和最大值。如在</a:t>
            </a:r>
            <a:r>
              <a:rPr lang="en-US" altLang="zh-CN" sz="2200" dirty="0" smtClean="0"/>
              <a:t>main </a:t>
            </a:r>
            <a:r>
              <a:rPr lang="zh-CN" altLang="en-US" sz="2200" dirty="0" smtClean="0"/>
              <a:t>程序中，如果数据</a:t>
            </a:r>
            <a:r>
              <a:rPr lang="en-US" altLang="zh-CN" sz="2200" dirty="0" err="1" smtClean="0"/>
              <a:t>nCount</a:t>
            </a:r>
            <a:r>
              <a:rPr lang="en-US" altLang="zh-CN" sz="2200" dirty="0" smtClean="0"/>
              <a:t> </a:t>
            </a:r>
            <a:r>
              <a:rPr lang="zh-CN" altLang="en-US" sz="2200" dirty="0" smtClean="0"/>
              <a:t>大于等于</a:t>
            </a:r>
            <a:r>
              <a:rPr lang="en-US" altLang="zh-CN" sz="2200" dirty="0" smtClean="0"/>
              <a:t>5 </a:t>
            </a:r>
            <a:r>
              <a:rPr lang="zh-CN" altLang="en-US" sz="2200" dirty="0" smtClean="0"/>
              <a:t>并且小于等于</a:t>
            </a:r>
            <a:r>
              <a:rPr lang="en-US" altLang="zh-CN" sz="2200" dirty="0" smtClean="0"/>
              <a:t>10</a:t>
            </a:r>
            <a:r>
              <a:rPr lang="zh-CN" altLang="en-US" sz="2200" dirty="0" smtClean="0"/>
              <a:t>，则</a:t>
            </a:r>
            <a:r>
              <a:rPr lang="en-US" altLang="zh-CN" sz="2200" dirty="0" err="1" smtClean="0"/>
              <a:t>bCompare</a:t>
            </a:r>
            <a:r>
              <a:rPr lang="en-US" altLang="zh-CN" sz="2200" dirty="0" smtClean="0"/>
              <a:t> </a:t>
            </a:r>
            <a:r>
              <a:rPr lang="zh-CN" altLang="en-US" sz="2200" dirty="0" smtClean="0"/>
              <a:t>为</a:t>
            </a:r>
            <a:r>
              <a:rPr lang="en-US" altLang="zh-CN" sz="2200" dirty="0" smtClean="0"/>
              <a:t>TRUE</a:t>
            </a:r>
            <a:r>
              <a:rPr lang="zh-CN" altLang="en-US" sz="2200" dirty="0" smtClean="0"/>
              <a:t>，否则为</a:t>
            </a:r>
            <a:r>
              <a:rPr lang="en-US" altLang="zh-CN" sz="2200" dirty="0" smtClean="0"/>
              <a:t>FALSE</a:t>
            </a:r>
            <a:r>
              <a:rPr lang="zh-CN" altLang="en-US" sz="2200" dirty="0" smtClean="0"/>
              <a:t>。</a:t>
            </a:r>
            <a:endParaRPr lang="zh-CN" altLang="en-US" sz="2200" dirty="0"/>
          </a:p>
        </p:txBody>
      </p:sp>
      <p:sp>
        <p:nvSpPr>
          <p:cNvPr id="10" name="TextBox 9"/>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857652"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数组的应用</a:t>
            </a:r>
          </a:p>
        </p:txBody>
      </p:sp>
      <p:sp>
        <p:nvSpPr>
          <p:cNvPr id="7" name="TextBox 6"/>
          <p:cNvSpPr txBox="1"/>
          <p:nvPr/>
        </p:nvSpPr>
        <p:spPr>
          <a:xfrm>
            <a:off x="714348" y="3000372"/>
            <a:ext cx="8286776" cy="2123658"/>
          </a:xfrm>
          <a:prstGeom prst="rect">
            <a:avLst/>
          </a:prstGeom>
          <a:noFill/>
        </p:spPr>
        <p:txBody>
          <a:bodyPr wrap="square" rtlCol="0">
            <a:spAutoFit/>
          </a:bodyPr>
          <a:lstStyle/>
          <a:p>
            <a:pPr>
              <a:lnSpc>
                <a:spcPct val="150000"/>
              </a:lnSpc>
            </a:pPr>
            <a:r>
              <a:rPr lang="zh-CN" altLang="en-US" sz="2200" dirty="0" smtClean="0"/>
              <a:t>         在定义程序数据时，可以将同种类型、同种用途的数值存放在同一个数据中，当调用该数据时需要写明索引号来指定调用的是该数据中的哪个数值，这就是所谓的数组。在</a:t>
            </a:r>
            <a:r>
              <a:rPr lang="en-US" altLang="zh-CN" sz="2200" dirty="0" smtClean="0"/>
              <a:t>RAPID </a:t>
            </a:r>
            <a:r>
              <a:rPr lang="zh-CN" altLang="en-US" sz="2200" dirty="0" smtClean="0"/>
              <a:t>中，可以定义一维数组、二维数组以及三维数组。</a:t>
            </a:r>
            <a:endParaRPr lang="zh-CN" altLang="en-US" sz="2200" dirty="0"/>
          </a:p>
        </p:txBody>
      </p:sp>
      <p:sp>
        <p:nvSpPr>
          <p:cNvPr id="8" name="TextBox 7"/>
          <p:cNvSpPr txBox="1"/>
          <p:nvPr/>
        </p:nvSpPr>
        <p:spPr>
          <a:xfrm>
            <a:off x="642910" y="2214554"/>
            <a:ext cx="2357454" cy="461665"/>
          </a:xfrm>
          <a:prstGeom prst="rect">
            <a:avLst/>
          </a:prstGeom>
          <a:noFill/>
        </p:spPr>
        <p:txBody>
          <a:bodyPr wrap="square" rtlCol="0">
            <a:spAutoFit/>
          </a:bodyPr>
          <a:lstStyle/>
          <a:p>
            <a:r>
              <a:rPr lang="zh-CN" altLang="en-US" sz="2400" b="1" dirty="0" smtClean="0">
                <a:solidFill>
                  <a:srgbClr val="00B0F0"/>
                </a:solidFill>
                <a:latin typeface="楷体" pitchFamily="49" charset="-122"/>
                <a:ea typeface="楷体" pitchFamily="49" charset="-122"/>
              </a:rPr>
              <a:t>数组的作用：</a:t>
            </a:r>
            <a:endParaRPr lang="zh-CN" altLang="en-US" sz="2400" dirty="0" smtClean="0">
              <a:latin typeface="楷体" pitchFamily="49" charset="-122"/>
              <a:ea typeface="楷体" pitchFamily="49" charset="-122"/>
            </a:endParaRPr>
          </a:p>
        </p:txBody>
      </p:sp>
      <p:sp>
        <p:nvSpPr>
          <p:cNvPr id="9" name="TextBox 8"/>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142876" y="1857364"/>
            <a:ext cx="8858280" cy="4639732"/>
          </a:xfrm>
          <a:prstGeom prst="rect">
            <a:avLst/>
          </a:prstGeom>
          <a:noFill/>
        </p:spPr>
        <p:txBody>
          <a:bodyPr wrap="square" rtlCol="0">
            <a:spAutoFit/>
          </a:bodyPr>
          <a:lstStyle/>
          <a:p>
            <a:pPr>
              <a:lnSpc>
                <a:spcPct val="150000"/>
              </a:lnSpc>
            </a:pPr>
            <a:r>
              <a:rPr lang="en-US" altLang="zh-CN" sz="2200" b="1" dirty="0" smtClean="0">
                <a:solidFill>
                  <a:srgbClr val="0070C0"/>
                </a:solidFill>
              </a:rPr>
              <a:t>1</a:t>
            </a:r>
            <a:r>
              <a:rPr lang="zh-CN" altLang="en-US" sz="2200" b="1" dirty="0" smtClean="0">
                <a:solidFill>
                  <a:srgbClr val="0070C0"/>
                </a:solidFill>
              </a:rPr>
              <a:t>．一维数组</a:t>
            </a:r>
          </a:p>
          <a:p>
            <a:pPr>
              <a:lnSpc>
                <a:spcPct val="150000"/>
              </a:lnSpc>
            </a:pPr>
            <a:r>
              <a:rPr lang="en-US" altLang="zh-CN" sz="2200" dirty="0" smtClean="0"/>
              <a:t>VAR num reg1{3}:=[5, 7, 9]; </a:t>
            </a:r>
            <a:r>
              <a:rPr lang="zh-CN" altLang="en-US" sz="2200" dirty="0" smtClean="0">
                <a:solidFill>
                  <a:srgbClr val="7030A0"/>
                </a:solidFill>
              </a:rPr>
              <a:t>（定义一维数组</a:t>
            </a:r>
            <a:r>
              <a:rPr lang="en-US" altLang="zh-CN" sz="2200" dirty="0" smtClean="0">
                <a:solidFill>
                  <a:srgbClr val="7030A0"/>
                </a:solidFill>
              </a:rPr>
              <a:t>reg1</a:t>
            </a:r>
            <a:r>
              <a:rPr lang="zh-CN" altLang="en-US" sz="2200" dirty="0" smtClean="0">
                <a:solidFill>
                  <a:srgbClr val="7030A0"/>
                </a:solidFill>
              </a:rPr>
              <a:t>）</a:t>
            </a:r>
            <a:endParaRPr lang="en-US" altLang="zh-CN" sz="2200" dirty="0" smtClean="0">
              <a:solidFill>
                <a:srgbClr val="7030A0"/>
              </a:solidFill>
            </a:endParaRPr>
          </a:p>
          <a:p>
            <a:pPr>
              <a:lnSpc>
                <a:spcPct val="150000"/>
              </a:lnSpc>
            </a:pPr>
            <a:r>
              <a:rPr lang="en-US" altLang="zh-CN" sz="2200" dirty="0" smtClean="0"/>
              <a:t>reg2:=reg1{2}; </a:t>
            </a:r>
            <a:r>
              <a:rPr lang="zh-CN" altLang="en-US" sz="2200" dirty="0" smtClean="0">
                <a:solidFill>
                  <a:srgbClr val="7030A0"/>
                </a:solidFill>
              </a:rPr>
              <a:t>（</a:t>
            </a:r>
            <a:r>
              <a:rPr lang="en-US" altLang="zh-CN" sz="2200" dirty="0" smtClean="0">
                <a:solidFill>
                  <a:srgbClr val="7030A0"/>
                </a:solidFill>
              </a:rPr>
              <a:t>reg2 </a:t>
            </a:r>
            <a:r>
              <a:rPr lang="zh-CN" altLang="en-US" sz="2200" dirty="0" smtClean="0">
                <a:solidFill>
                  <a:srgbClr val="7030A0"/>
                </a:solidFill>
              </a:rPr>
              <a:t>被赋值为</a:t>
            </a:r>
            <a:r>
              <a:rPr lang="en-US" altLang="zh-CN" sz="2200" dirty="0" smtClean="0">
                <a:solidFill>
                  <a:srgbClr val="7030A0"/>
                </a:solidFill>
              </a:rPr>
              <a:t>7</a:t>
            </a:r>
            <a:r>
              <a:rPr lang="zh-CN" altLang="en-US" sz="2200" dirty="0" smtClean="0">
                <a:solidFill>
                  <a:srgbClr val="7030A0"/>
                </a:solidFill>
              </a:rPr>
              <a:t>）</a:t>
            </a:r>
            <a:endParaRPr lang="en-US" altLang="zh-CN" sz="2200" dirty="0" smtClean="0">
              <a:solidFill>
                <a:srgbClr val="7030A0"/>
              </a:solidFill>
            </a:endParaRPr>
          </a:p>
          <a:p>
            <a:pPr>
              <a:lnSpc>
                <a:spcPct val="150000"/>
              </a:lnSpc>
            </a:pPr>
            <a:r>
              <a:rPr lang="en-US" altLang="zh-CN" sz="2200" b="1" dirty="0" smtClean="0">
                <a:solidFill>
                  <a:srgbClr val="993300"/>
                </a:solidFill>
              </a:rPr>
              <a:t>2</a:t>
            </a:r>
            <a:r>
              <a:rPr lang="zh-CN" altLang="en-US" sz="2200" b="1" dirty="0" smtClean="0">
                <a:solidFill>
                  <a:srgbClr val="993300"/>
                </a:solidFill>
              </a:rPr>
              <a:t>．二维数组</a:t>
            </a:r>
          </a:p>
          <a:p>
            <a:pPr>
              <a:lnSpc>
                <a:spcPct val="150000"/>
              </a:lnSpc>
            </a:pPr>
            <a:r>
              <a:rPr lang="en-US" altLang="zh-CN" sz="2100" dirty="0" smtClean="0"/>
              <a:t>VAR num reg1{3,4}:=[[1,2,3,4], [5,6,7,8], [9,10,11,12]]</a:t>
            </a:r>
            <a:r>
              <a:rPr lang="zh-CN" altLang="en-US" sz="2100" dirty="0" smtClean="0"/>
              <a:t>； </a:t>
            </a:r>
            <a:r>
              <a:rPr lang="zh-CN" altLang="en-US" sz="2100" dirty="0" smtClean="0">
                <a:solidFill>
                  <a:srgbClr val="7030A0"/>
                </a:solidFill>
              </a:rPr>
              <a:t>（定义二维数组</a:t>
            </a:r>
            <a:r>
              <a:rPr lang="en-US" altLang="zh-CN" sz="2100" dirty="0" smtClean="0">
                <a:solidFill>
                  <a:srgbClr val="7030A0"/>
                </a:solidFill>
              </a:rPr>
              <a:t>reg1</a:t>
            </a:r>
            <a:r>
              <a:rPr lang="zh-CN" altLang="en-US" sz="2100" dirty="0" smtClean="0">
                <a:solidFill>
                  <a:srgbClr val="7030A0"/>
                </a:solidFill>
              </a:rPr>
              <a:t>）</a:t>
            </a:r>
            <a:endParaRPr lang="en-US" altLang="zh-CN" sz="2100" dirty="0" smtClean="0">
              <a:solidFill>
                <a:srgbClr val="7030A0"/>
              </a:solidFill>
            </a:endParaRPr>
          </a:p>
          <a:p>
            <a:pPr>
              <a:lnSpc>
                <a:spcPct val="150000"/>
              </a:lnSpc>
            </a:pPr>
            <a:r>
              <a:rPr lang="en-US" altLang="zh-CN" sz="2200" dirty="0" smtClean="0"/>
              <a:t>reg2:=reg1{3,2}</a:t>
            </a:r>
            <a:r>
              <a:rPr lang="zh-CN" altLang="en-US" sz="2200" dirty="0" smtClean="0"/>
              <a:t>； </a:t>
            </a:r>
            <a:r>
              <a:rPr lang="zh-CN" altLang="en-US" sz="2200" dirty="0" smtClean="0">
                <a:solidFill>
                  <a:srgbClr val="7030A0"/>
                </a:solidFill>
              </a:rPr>
              <a:t>（</a:t>
            </a:r>
            <a:r>
              <a:rPr lang="en-US" altLang="zh-CN" sz="2200" dirty="0" smtClean="0">
                <a:solidFill>
                  <a:srgbClr val="7030A0"/>
                </a:solidFill>
              </a:rPr>
              <a:t>reg2 </a:t>
            </a:r>
            <a:r>
              <a:rPr lang="zh-CN" altLang="en-US" sz="2200" dirty="0" smtClean="0">
                <a:solidFill>
                  <a:srgbClr val="7030A0"/>
                </a:solidFill>
              </a:rPr>
              <a:t>被赋值为</a:t>
            </a:r>
            <a:r>
              <a:rPr lang="en-US" altLang="zh-CN" sz="2200" dirty="0" smtClean="0">
                <a:solidFill>
                  <a:srgbClr val="7030A0"/>
                </a:solidFill>
              </a:rPr>
              <a:t>10</a:t>
            </a:r>
            <a:r>
              <a:rPr lang="zh-CN" altLang="en-US" sz="2200" dirty="0" smtClean="0">
                <a:solidFill>
                  <a:srgbClr val="7030A0"/>
                </a:solidFill>
              </a:rPr>
              <a:t>）</a:t>
            </a:r>
            <a:endParaRPr lang="en-US" altLang="zh-CN" sz="2200" dirty="0" smtClean="0">
              <a:solidFill>
                <a:srgbClr val="7030A0"/>
              </a:solidFill>
            </a:endParaRPr>
          </a:p>
          <a:p>
            <a:pPr>
              <a:lnSpc>
                <a:spcPct val="150000"/>
              </a:lnSpc>
            </a:pPr>
            <a:r>
              <a:rPr lang="en-US" altLang="zh-CN" sz="2200" b="1" dirty="0" smtClean="0">
                <a:solidFill>
                  <a:srgbClr val="CC0000"/>
                </a:solidFill>
              </a:rPr>
              <a:t>3</a:t>
            </a:r>
            <a:r>
              <a:rPr lang="zh-CN" altLang="en-US" sz="2200" b="1" dirty="0" smtClean="0">
                <a:solidFill>
                  <a:srgbClr val="CC0000"/>
                </a:solidFill>
              </a:rPr>
              <a:t>．三维数组</a:t>
            </a:r>
          </a:p>
          <a:p>
            <a:pPr>
              <a:lnSpc>
                <a:spcPct val="150000"/>
              </a:lnSpc>
            </a:pPr>
            <a:r>
              <a:rPr lang="en-US" altLang="zh-CN" sz="2200" dirty="0" smtClean="0"/>
              <a:t>VAR num reg1{2,2,2}:=[[[1,2],[3,4]],[[5,6],[7,8]]]</a:t>
            </a:r>
            <a:r>
              <a:rPr lang="zh-CN" altLang="en-US" sz="2200" dirty="0" smtClean="0"/>
              <a:t>； </a:t>
            </a:r>
            <a:r>
              <a:rPr lang="zh-CN" altLang="en-US" sz="2200" dirty="0" smtClean="0">
                <a:solidFill>
                  <a:srgbClr val="7030A0"/>
                </a:solidFill>
              </a:rPr>
              <a:t>（定义三维数组</a:t>
            </a:r>
            <a:r>
              <a:rPr lang="en-US" altLang="zh-CN" sz="2200" dirty="0" smtClean="0">
                <a:solidFill>
                  <a:srgbClr val="7030A0"/>
                </a:solidFill>
              </a:rPr>
              <a:t>reg1</a:t>
            </a:r>
            <a:r>
              <a:rPr lang="zh-CN" altLang="en-US" sz="2200" dirty="0" smtClean="0">
                <a:solidFill>
                  <a:srgbClr val="7030A0"/>
                </a:solidFill>
              </a:rPr>
              <a:t>）</a:t>
            </a:r>
            <a:endParaRPr lang="en-US" altLang="zh-CN" sz="2200" dirty="0" smtClean="0">
              <a:solidFill>
                <a:srgbClr val="7030A0"/>
              </a:solidFill>
            </a:endParaRPr>
          </a:p>
          <a:p>
            <a:pPr>
              <a:lnSpc>
                <a:spcPct val="150000"/>
              </a:lnSpc>
            </a:pPr>
            <a:r>
              <a:rPr lang="en-US" altLang="zh-CN" sz="2200" dirty="0" smtClean="0"/>
              <a:t>reg2:=reg1{2,1,2}</a:t>
            </a:r>
            <a:r>
              <a:rPr lang="zh-CN" altLang="en-US" sz="2200" dirty="0" smtClean="0"/>
              <a:t>； </a:t>
            </a:r>
            <a:r>
              <a:rPr lang="zh-CN" altLang="en-US" sz="2200" dirty="0" smtClean="0">
                <a:solidFill>
                  <a:srgbClr val="7030A0"/>
                </a:solidFill>
              </a:rPr>
              <a:t>（</a:t>
            </a:r>
            <a:r>
              <a:rPr lang="en-US" altLang="zh-CN" sz="2200" dirty="0" smtClean="0">
                <a:solidFill>
                  <a:srgbClr val="7030A0"/>
                </a:solidFill>
              </a:rPr>
              <a:t>reg2 </a:t>
            </a:r>
            <a:r>
              <a:rPr lang="zh-CN" altLang="en-US" sz="2200" dirty="0" smtClean="0">
                <a:solidFill>
                  <a:srgbClr val="7030A0"/>
                </a:solidFill>
              </a:rPr>
              <a:t>被赋值为</a:t>
            </a:r>
            <a:r>
              <a:rPr lang="en-US" altLang="zh-CN" sz="2200" dirty="0" smtClean="0">
                <a:solidFill>
                  <a:srgbClr val="7030A0"/>
                </a:solidFill>
              </a:rPr>
              <a:t>6</a:t>
            </a:r>
            <a:r>
              <a:rPr lang="zh-CN" altLang="en-US" sz="2200" dirty="0" smtClean="0">
                <a:solidFill>
                  <a:srgbClr val="7030A0"/>
                </a:solidFill>
              </a:rPr>
              <a:t>）</a:t>
            </a:r>
            <a:endParaRPr lang="zh-CN" altLang="en-US" sz="2200" dirty="0">
              <a:solidFill>
                <a:srgbClr val="7030A0"/>
              </a:solidFill>
            </a:endParaRPr>
          </a:p>
        </p:txBody>
      </p:sp>
      <p:sp>
        <p:nvSpPr>
          <p:cNvPr id="10" name="TextBox 9"/>
          <p:cNvSpPr txBox="1"/>
          <p:nvPr/>
        </p:nvSpPr>
        <p:spPr>
          <a:xfrm>
            <a:off x="2857488" y="1357298"/>
            <a:ext cx="3857652" cy="523220"/>
          </a:xfrm>
          <a:prstGeom prst="rect">
            <a:avLst/>
          </a:prstGeom>
          <a:noFill/>
        </p:spPr>
        <p:txBody>
          <a:bodyPr wrap="square" rtlCol="0">
            <a:spAutoFit/>
          </a:bodyPr>
          <a:lstStyle/>
          <a:p>
            <a:r>
              <a:rPr lang="zh-CN" altLang="en-US" sz="2800" b="1" dirty="0" smtClean="0">
                <a:solidFill>
                  <a:srgbClr val="7030A0"/>
                </a:solidFill>
                <a:latin typeface="楷体" pitchFamily="49" charset="-122"/>
                <a:ea typeface="楷体" pitchFamily="49" charset="-122"/>
              </a:rPr>
              <a:t>数组应用举例及说明</a:t>
            </a:r>
            <a:endParaRPr lang="zh-CN" altLang="en-US" sz="2800" dirty="0" smtClean="0">
              <a:latin typeface="楷体" pitchFamily="49" charset="-122"/>
              <a:ea typeface="楷体" pitchFamily="49" charset="-122"/>
            </a:endParaRPr>
          </a:p>
        </p:txBody>
      </p:sp>
      <p:sp>
        <p:nvSpPr>
          <p:cNvPr id="6" name="TextBox 5"/>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214282" y="1357298"/>
            <a:ext cx="3857652"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带参数的例行程序</a:t>
            </a:r>
          </a:p>
        </p:txBody>
      </p:sp>
      <p:sp>
        <p:nvSpPr>
          <p:cNvPr id="8" name="TextBox 7"/>
          <p:cNvSpPr txBox="1"/>
          <p:nvPr/>
        </p:nvSpPr>
        <p:spPr>
          <a:xfrm>
            <a:off x="785786" y="2500306"/>
            <a:ext cx="7929618" cy="1754326"/>
          </a:xfrm>
          <a:prstGeom prst="rect">
            <a:avLst/>
          </a:prstGeom>
          <a:noFill/>
        </p:spPr>
        <p:txBody>
          <a:bodyPr wrap="square" rtlCol="0">
            <a:spAutoFit/>
          </a:bodyPr>
          <a:lstStyle/>
          <a:p>
            <a:pPr>
              <a:lnSpc>
                <a:spcPct val="150000"/>
              </a:lnSpc>
            </a:pPr>
            <a:r>
              <a:rPr lang="zh-CN" altLang="en-US" sz="2400" dirty="0" smtClean="0"/>
              <a:t>         在编写例行程序时，将该程序中的某些数据设置为参数，这样在调用该程序时输入不同的参数数据，则可对应执行在当前数据值情况下机器人对应执行的任务。</a:t>
            </a:r>
            <a:endParaRPr lang="zh-CN" altLang="en-US" sz="2400" dirty="0"/>
          </a:p>
        </p:txBody>
      </p:sp>
      <p:sp>
        <p:nvSpPr>
          <p:cNvPr id="9" name="TextBox 8"/>
          <p:cNvSpPr txBox="1"/>
          <p:nvPr/>
        </p:nvSpPr>
        <p:spPr>
          <a:xfrm>
            <a:off x="785786" y="2000240"/>
            <a:ext cx="2357454" cy="461665"/>
          </a:xfrm>
          <a:prstGeom prst="rect">
            <a:avLst/>
          </a:prstGeom>
          <a:noFill/>
        </p:spPr>
        <p:txBody>
          <a:bodyPr wrap="square" rtlCol="0">
            <a:spAutoFit/>
          </a:bodyPr>
          <a:lstStyle/>
          <a:p>
            <a:r>
              <a:rPr lang="zh-CN" altLang="en-US" sz="2400" b="1" dirty="0" smtClean="0">
                <a:solidFill>
                  <a:srgbClr val="00B0F0"/>
                </a:solidFill>
                <a:latin typeface="楷体" pitchFamily="49" charset="-122"/>
                <a:ea typeface="楷体" pitchFamily="49" charset="-122"/>
              </a:rPr>
              <a:t>例行程序的作用：</a:t>
            </a:r>
            <a:endParaRPr lang="zh-CN" altLang="en-US" sz="2400" dirty="0" smtClean="0">
              <a:latin typeface="楷体" pitchFamily="49" charset="-122"/>
              <a:ea typeface="楷体" pitchFamily="49" charset="-122"/>
            </a:endParaRPr>
          </a:p>
        </p:txBody>
      </p:sp>
      <p:sp>
        <p:nvSpPr>
          <p:cNvPr id="10" name="TextBox 9"/>
          <p:cNvSpPr txBox="1"/>
          <p:nvPr/>
        </p:nvSpPr>
        <p:spPr>
          <a:xfrm>
            <a:off x="785786" y="4714884"/>
            <a:ext cx="7929618" cy="1200329"/>
          </a:xfrm>
          <a:prstGeom prst="rect">
            <a:avLst/>
          </a:prstGeom>
          <a:noFill/>
        </p:spPr>
        <p:txBody>
          <a:bodyPr wrap="square" rtlCol="0">
            <a:spAutoFit/>
          </a:bodyPr>
          <a:lstStyle/>
          <a:p>
            <a:r>
              <a:rPr lang="zh-CN" altLang="en-US" sz="2400" dirty="0" smtClean="0"/>
              <a:t>         在切割应用中，频繁使用切割正方形的程序，切割正方形的指令及算法是一致的，只是正方形的顶点位置、边长不一致，可以将这两个变量设为参数。</a:t>
            </a:r>
            <a:endParaRPr lang="zh-CN" altLang="en-US" sz="2400" dirty="0"/>
          </a:p>
        </p:txBody>
      </p:sp>
      <p:sp>
        <p:nvSpPr>
          <p:cNvPr id="11" name="TextBox 10"/>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395699"/>
            <a:ext cx="3857652"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例行程序应用举例：</a:t>
            </a:r>
            <a:endParaRPr lang="zh-CN" altLang="en-US" sz="2400" dirty="0" smtClean="0">
              <a:solidFill>
                <a:srgbClr val="C00000"/>
              </a:solidFill>
              <a:latin typeface="楷体" pitchFamily="49" charset="-122"/>
              <a:ea typeface="楷体" pitchFamily="49" charset="-122"/>
            </a:endParaRPr>
          </a:p>
        </p:txBody>
      </p:sp>
      <p:sp>
        <p:nvSpPr>
          <p:cNvPr id="8" name="TextBox 7"/>
          <p:cNvSpPr txBox="1"/>
          <p:nvPr/>
        </p:nvSpPr>
        <p:spPr>
          <a:xfrm>
            <a:off x="500034" y="1857364"/>
            <a:ext cx="8643998" cy="3477875"/>
          </a:xfrm>
          <a:prstGeom prst="rect">
            <a:avLst/>
          </a:prstGeom>
          <a:noFill/>
        </p:spPr>
        <p:txBody>
          <a:bodyPr wrap="square" rtlCol="0">
            <a:spAutoFit/>
          </a:bodyPr>
          <a:lstStyle/>
          <a:p>
            <a:r>
              <a:rPr lang="en-US" sz="2000" dirty="0" smtClean="0"/>
              <a:t>PROC </a:t>
            </a:r>
            <a:r>
              <a:rPr lang="en-US" sz="2000" dirty="0" err="1" smtClean="0"/>
              <a:t>rSquare</a:t>
            </a:r>
            <a:r>
              <a:rPr lang="en-US" sz="2000" dirty="0" smtClean="0"/>
              <a:t>(</a:t>
            </a:r>
            <a:r>
              <a:rPr lang="en-US" sz="2000" dirty="0" err="1" smtClean="0"/>
              <a:t>robtarget</a:t>
            </a:r>
            <a:r>
              <a:rPr lang="en-US" sz="2000" dirty="0" smtClean="0"/>
              <a:t> </a:t>
            </a:r>
            <a:r>
              <a:rPr lang="en-US" sz="2000" dirty="0" err="1" smtClean="0"/>
              <a:t>pBase</a:t>
            </a:r>
            <a:r>
              <a:rPr lang="en-US" sz="2000" dirty="0" smtClean="0"/>
              <a:t>, num </a:t>
            </a:r>
            <a:r>
              <a:rPr lang="en-US" sz="2000" dirty="0" err="1" smtClean="0"/>
              <a:t>nSideSize</a:t>
            </a:r>
            <a:r>
              <a:rPr lang="en-US" sz="2000" dirty="0" smtClean="0"/>
              <a:t>)</a:t>
            </a:r>
            <a:endParaRPr lang="zh-CN" altLang="en-US" sz="2000" dirty="0" smtClean="0"/>
          </a:p>
          <a:p>
            <a:r>
              <a:rPr lang="en-US" sz="2000" dirty="0" smtClean="0"/>
              <a:t>         </a:t>
            </a:r>
            <a:r>
              <a:rPr lang="en-US" sz="2000" dirty="0" err="1" smtClean="0"/>
              <a:t>MoveL</a:t>
            </a:r>
            <a:r>
              <a:rPr lang="en-US" sz="2000" dirty="0" smtClean="0"/>
              <a:t>  </a:t>
            </a:r>
            <a:r>
              <a:rPr lang="en-US" sz="2000" dirty="0" err="1" smtClean="0"/>
              <a:t>pBase</a:t>
            </a:r>
            <a:r>
              <a:rPr lang="en-US" sz="2000" dirty="0" smtClean="0"/>
              <a:t>, v1000, fine, tool1 \</a:t>
            </a:r>
            <a:r>
              <a:rPr lang="en-US" sz="2000" dirty="0" err="1" smtClean="0"/>
              <a:t>WObj</a:t>
            </a:r>
            <a:r>
              <a:rPr lang="en-US" sz="2000" dirty="0" smtClean="0"/>
              <a:t>:=wobj0;</a:t>
            </a:r>
            <a:endParaRPr lang="zh-CN" altLang="en-US" sz="2000" dirty="0" smtClean="0"/>
          </a:p>
          <a:p>
            <a:r>
              <a:rPr lang="zh-CN" altLang="en-US" sz="2000" dirty="0" smtClean="0"/>
              <a:t>         </a:t>
            </a:r>
            <a:r>
              <a:rPr lang="en-US" sz="2000" dirty="0" err="1" smtClean="0"/>
              <a:t>MoveL</a:t>
            </a:r>
            <a:r>
              <a:rPr lang="en-US" sz="2000" dirty="0" smtClean="0"/>
              <a:t>  Offs(</a:t>
            </a:r>
            <a:r>
              <a:rPr lang="en-US" sz="2000" dirty="0" err="1" smtClean="0"/>
              <a:t>pBase</a:t>
            </a:r>
            <a:r>
              <a:rPr lang="en-US" sz="2000" dirty="0" smtClean="0"/>
              <a:t>, nSideSize,0,0), v1000, fine, tool1 \</a:t>
            </a:r>
            <a:r>
              <a:rPr lang="en-US" sz="2000" dirty="0" err="1" smtClean="0"/>
              <a:t>WObj</a:t>
            </a:r>
            <a:r>
              <a:rPr lang="en-US" sz="2000" dirty="0" smtClean="0"/>
              <a:t>:=wobj0;</a:t>
            </a:r>
            <a:endParaRPr lang="zh-CN" altLang="en-US" sz="2000" dirty="0" smtClean="0"/>
          </a:p>
          <a:p>
            <a:r>
              <a:rPr lang="zh-CN" altLang="en-US" sz="2000" dirty="0" smtClean="0"/>
              <a:t>         </a:t>
            </a:r>
            <a:r>
              <a:rPr lang="en-US" sz="2000" dirty="0" err="1" smtClean="0"/>
              <a:t>MoveL</a:t>
            </a:r>
            <a:r>
              <a:rPr lang="en-US" sz="2000" dirty="0" smtClean="0"/>
              <a:t>  Offs(</a:t>
            </a:r>
            <a:r>
              <a:rPr lang="en-US" sz="2000" dirty="0" err="1" smtClean="0"/>
              <a:t>pBase</a:t>
            </a:r>
            <a:r>
              <a:rPr lang="en-US" sz="2000" dirty="0" smtClean="0"/>
              <a:t>, </a:t>
            </a:r>
            <a:r>
              <a:rPr lang="en-US" sz="2000" dirty="0" err="1" smtClean="0"/>
              <a:t>nSideSize</a:t>
            </a:r>
            <a:r>
              <a:rPr lang="en-US" sz="2000" dirty="0" smtClean="0"/>
              <a:t>, nSideSize,0), v1000, fine, tool1 \</a:t>
            </a:r>
            <a:r>
              <a:rPr lang="en-US" sz="2000" dirty="0" err="1" smtClean="0"/>
              <a:t>WObj</a:t>
            </a:r>
            <a:r>
              <a:rPr lang="en-US" sz="2000" dirty="0" smtClean="0"/>
              <a:t>:=wobj0;</a:t>
            </a:r>
            <a:endParaRPr lang="zh-CN" altLang="en-US" sz="2000" dirty="0" smtClean="0"/>
          </a:p>
          <a:p>
            <a:r>
              <a:rPr lang="zh-CN" altLang="en-US" sz="2000" dirty="0" smtClean="0"/>
              <a:t>         </a:t>
            </a:r>
            <a:r>
              <a:rPr lang="en-US" sz="2000" dirty="0" err="1" smtClean="0"/>
              <a:t>MoveL</a:t>
            </a:r>
            <a:r>
              <a:rPr lang="en-US" sz="2000" dirty="0" smtClean="0"/>
              <a:t>  Offs(</a:t>
            </a:r>
            <a:r>
              <a:rPr lang="en-US" sz="2000" dirty="0" err="1" smtClean="0"/>
              <a:t>pBase</a:t>
            </a:r>
            <a:r>
              <a:rPr lang="en-US" sz="2000" dirty="0" smtClean="0"/>
              <a:t>, 0, nSideSize,0), v1000, fine, tool1 \</a:t>
            </a:r>
            <a:r>
              <a:rPr lang="en-US" sz="2000" dirty="0" err="1" smtClean="0"/>
              <a:t>WObj</a:t>
            </a:r>
            <a:r>
              <a:rPr lang="en-US" sz="2000" dirty="0" smtClean="0"/>
              <a:t>:=wobj0;</a:t>
            </a:r>
            <a:endParaRPr lang="zh-CN" altLang="en-US" sz="2000" dirty="0" smtClean="0"/>
          </a:p>
          <a:p>
            <a:r>
              <a:rPr lang="zh-CN" altLang="en-US" sz="2000" dirty="0" smtClean="0"/>
              <a:t>         </a:t>
            </a:r>
            <a:r>
              <a:rPr lang="en-US" sz="2000" dirty="0" err="1" smtClean="0"/>
              <a:t>MoveL</a:t>
            </a:r>
            <a:r>
              <a:rPr lang="en-US" sz="2000" dirty="0" smtClean="0"/>
              <a:t>  </a:t>
            </a:r>
            <a:r>
              <a:rPr lang="en-US" sz="2000" dirty="0" err="1" smtClean="0"/>
              <a:t>pBase</a:t>
            </a:r>
            <a:r>
              <a:rPr lang="en-US" sz="2000" dirty="0" smtClean="0"/>
              <a:t>, v1000, fine, tool1 \</a:t>
            </a:r>
            <a:r>
              <a:rPr lang="en-US" sz="2000" dirty="0" err="1" smtClean="0"/>
              <a:t>WObj</a:t>
            </a:r>
            <a:r>
              <a:rPr lang="en-US" sz="2000" dirty="0" smtClean="0"/>
              <a:t>:=wobj0;</a:t>
            </a:r>
            <a:endParaRPr lang="zh-CN" altLang="en-US" sz="2000" dirty="0" smtClean="0"/>
          </a:p>
          <a:p>
            <a:r>
              <a:rPr lang="en-US" sz="2000" dirty="0" smtClean="0"/>
              <a:t>ENDPROC</a:t>
            </a:r>
            <a:endParaRPr lang="zh-CN" altLang="en-US" sz="2000" dirty="0" smtClean="0"/>
          </a:p>
          <a:p>
            <a:r>
              <a:rPr lang="en-US" sz="2000" dirty="0" smtClean="0"/>
              <a:t>PROC MAIN( )</a:t>
            </a:r>
            <a:endParaRPr lang="zh-CN" altLang="en-US" sz="2000" dirty="0" smtClean="0"/>
          </a:p>
          <a:p>
            <a:r>
              <a:rPr lang="zh-CN" altLang="en-US" sz="2000" dirty="0" smtClean="0"/>
              <a:t>         </a:t>
            </a:r>
            <a:r>
              <a:rPr lang="en-US" sz="2000" dirty="0" err="1" smtClean="0"/>
              <a:t>rSquare</a:t>
            </a:r>
            <a:r>
              <a:rPr lang="en-US" sz="2000" dirty="0" smtClean="0"/>
              <a:t> p1,100;</a:t>
            </a:r>
            <a:endParaRPr lang="zh-CN" altLang="en-US" sz="2000" dirty="0" smtClean="0"/>
          </a:p>
          <a:p>
            <a:r>
              <a:rPr lang="zh-CN" altLang="en-US" sz="2000" dirty="0" smtClean="0"/>
              <a:t>         </a:t>
            </a:r>
            <a:r>
              <a:rPr lang="en-US" sz="2000" dirty="0" err="1" smtClean="0"/>
              <a:t>rSquare</a:t>
            </a:r>
            <a:r>
              <a:rPr lang="en-US" sz="2000" dirty="0" smtClean="0"/>
              <a:t> p2,200;</a:t>
            </a:r>
            <a:endParaRPr lang="zh-CN" altLang="en-US" sz="2000" dirty="0" smtClean="0"/>
          </a:p>
          <a:p>
            <a:r>
              <a:rPr lang="en-US" sz="2000" dirty="0" smtClean="0"/>
              <a:t>ENDPROC</a:t>
            </a:r>
            <a:endParaRPr lang="zh-CN" altLang="en-US" sz="2000" dirty="0"/>
          </a:p>
        </p:txBody>
      </p:sp>
      <p:sp>
        <p:nvSpPr>
          <p:cNvPr id="9" name="TextBox 8"/>
          <p:cNvSpPr txBox="1"/>
          <p:nvPr/>
        </p:nvSpPr>
        <p:spPr>
          <a:xfrm>
            <a:off x="571472" y="5429264"/>
            <a:ext cx="3143272" cy="461665"/>
          </a:xfrm>
          <a:prstGeom prst="rect">
            <a:avLst/>
          </a:prstGeom>
          <a:noFill/>
        </p:spPr>
        <p:txBody>
          <a:bodyPr wrap="square" rtlCol="0">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400" dirty="0" smtClean="0">
              <a:latin typeface="楷体" pitchFamily="49" charset="-122"/>
              <a:ea typeface="楷体" pitchFamily="49" charset="-122"/>
            </a:endParaRPr>
          </a:p>
        </p:txBody>
      </p:sp>
      <p:sp>
        <p:nvSpPr>
          <p:cNvPr id="10" name="TextBox 9"/>
          <p:cNvSpPr txBox="1"/>
          <p:nvPr/>
        </p:nvSpPr>
        <p:spPr>
          <a:xfrm>
            <a:off x="2143108" y="5429264"/>
            <a:ext cx="7000892" cy="1323439"/>
          </a:xfrm>
          <a:prstGeom prst="rect">
            <a:avLst/>
          </a:prstGeom>
          <a:noFill/>
        </p:spPr>
        <p:txBody>
          <a:bodyPr wrap="square" rtlCol="0">
            <a:spAutoFit/>
          </a:bodyPr>
          <a:lstStyle/>
          <a:p>
            <a:r>
              <a:rPr lang="zh-CN" altLang="en-US" sz="2000" dirty="0" smtClean="0"/>
              <a:t>这样在调用该切割正方形的程序时，再指定当前正方形的顶点以及边长即可在对应位置切割对应边长大小的正方形。上述程序中，机器人先后切割了</a:t>
            </a:r>
            <a:r>
              <a:rPr lang="en-US" altLang="zh-CN" sz="2000" dirty="0" smtClean="0"/>
              <a:t>2 </a:t>
            </a:r>
            <a:r>
              <a:rPr lang="zh-CN" altLang="en-US" sz="2000" dirty="0" smtClean="0"/>
              <a:t>个正方向，以</a:t>
            </a:r>
            <a:r>
              <a:rPr lang="en-US" altLang="zh-CN" sz="2000" dirty="0" smtClean="0"/>
              <a:t>p1</a:t>
            </a:r>
            <a:r>
              <a:rPr lang="zh-CN" altLang="en-US" sz="2000" dirty="0" smtClean="0"/>
              <a:t>为顶点、</a:t>
            </a:r>
            <a:r>
              <a:rPr lang="en-US" altLang="zh-CN" sz="2000" dirty="0" smtClean="0"/>
              <a:t>100 </a:t>
            </a:r>
            <a:r>
              <a:rPr lang="zh-CN" altLang="en-US" sz="2000" dirty="0" smtClean="0"/>
              <a:t>为边长的正方形，以</a:t>
            </a:r>
            <a:r>
              <a:rPr lang="en-US" altLang="zh-CN" sz="2000" dirty="0" smtClean="0"/>
              <a:t>p2 </a:t>
            </a:r>
            <a:r>
              <a:rPr lang="zh-CN" altLang="en-US" sz="2000" dirty="0" smtClean="0"/>
              <a:t>为顶点、</a:t>
            </a:r>
            <a:r>
              <a:rPr lang="en-US" altLang="zh-CN" sz="2000" dirty="0" smtClean="0"/>
              <a:t>200 </a:t>
            </a:r>
            <a:r>
              <a:rPr lang="zh-CN" altLang="en-US" sz="2000" dirty="0" smtClean="0"/>
              <a:t>为边长的正方形。</a:t>
            </a:r>
            <a:endParaRPr lang="zh-CN" altLang="en-US" sz="2000" dirty="0"/>
          </a:p>
        </p:txBody>
      </p:sp>
      <p:sp>
        <p:nvSpPr>
          <p:cNvPr id="11" name="TextBox 10"/>
          <p:cNvSpPr txBox="1"/>
          <p:nvPr/>
        </p:nvSpPr>
        <p:spPr>
          <a:xfrm>
            <a:off x="0" y="214290"/>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6.2 </a:t>
            </a:r>
            <a:r>
              <a:rPr lang="zh-CN" altLang="en-US" sz="3200" b="1" dirty="0" smtClean="0">
                <a:solidFill>
                  <a:srgbClr val="FF0000"/>
                </a:solidFill>
                <a:latin typeface="楷体" pitchFamily="49" charset="-122"/>
                <a:ea typeface="楷体" pitchFamily="49" charset="-122"/>
              </a:rPr>
              <a:t>玻璃装配知识储备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642910" y="1357298"/>
            <a:ext cx="5715040"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）工业机器人的系统构成</a:t>
            </a:r>
            <a:endParaRPr lang="en-US" altLang="zh-CN" sz="2800" b="1" dirty="0" smtClean="0">
              <a:solidFill>
                <a:srgbClr val="7030A0"/>
              </a:solidFill>
              <a:latin typeface="楷体" pitchFamily="49" charset="-122"/>
              <a:ea typeface="楷体" pitchFamily="49" charset="-122"/>
            </a:endParaRPr>
          </a:p>
        </p:txBody>
      </p:sp>
      <p:pic>
        <p:nvPicPr>
          <p:cNvPr id="8" name="图片 7" descr="机器人系统构成.jpg"/>
          <p:cNvPicPr>
            <a:picLocks noChangeAspect="1"/>
          </p:cNvPicPr>
          <p:nvPr/>
        </p:nvPicPr>
        <p:blipFill>
          <a:blip r:embed="rId2"/>
          <a:stretch>
            <a:fillRect/>
          </a:stretch>
        </p:blipFill>
        <p:spPr>
          <a:xfrm>
            <a:off x="71406" y="2143116"/>
            <a:ext cx="8990682" cy="3929090"/>
          </a:xfrm>
          <a:prstGeom prst="rect">
            <a:avLst/>
          </a:prstGeom>
        </p:spPr>
      </p:pic>
      <p:sp>
        <p:nvSpPr>
          <p:cNvPr id="6" name="TextBox 5"/>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357158" y="1643050"/>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357158" y="2571744"/>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pic>
        <p:nvPicPr>
          <p:cNvPr id="9" name="图片 8" descr="601.jpg"/>
          <p:cNvPicPr>
            <a:picLocks noChangeAspect="1"/>
          </p:cNvPicPr>
          <p:nvPr/>
        </p:nvPicPr>
        <p:blipFill>
          <a:blip r:embed="rId2"/>
          <a:stretch>
            <a:fillRect/>
          </a:stretch>
        </p:blipFill>
        <p:spPr>
          <a:xfrm>
            <a:off x="3168336" y="3643314"/>
            <a:ext cx="5975663" cy="2540934"/>
          </a:xfrm>
          <a:prstGeom prst="rect">
            <a:avLst/>
          </a:prstGeom>
        </p:spPr>
      </p:pic>
      <p:sp>
        <p:nvSpPr>
          <p:cNvPr id="10" name="TextBox 9"/>
          <p:cNvSpPr txBox="1"/>
          <p:nvPr/>
        </p:nvSpPr>
        <p:spPr>
          <a:xfrm>
            <a:off x="3428960" y="1714488"/>
            <a:ext cx="4929222" cy="461665"/>
          </a:xfrm>
          <a:prstGeom prst="rect">
            <a:avLst/>
          </a:prstGeom>
          <a:noFill/>
        </p:spPr>
        <p:txBody>
          <a:bodyPr wrap="square" rtlCol="0">
            <a:spAutoFit/>
          </a:bodyPr>
          <a:lstStyle/>
          <a:p>
            <a:r>
              <a:rPr lang="zh-CN" altLang="en-US" sz="2400" b="1" dirty="0" smtClean="0">
                <a:solidFill>
                  <a:srgbClr val="C00000"/>
                </a:solidFill>
              </a:rPr>
              <a:t>（注意打开工作站启动信号）</a:t>
            </a:r>
            <a:endParaRPr lang="zh-CN" altLang="en-US" sz="2400" b="1" dirty="0">
              <a:solidFill>
                <a:srgbClr val="C00000"/>
              </a:solidFill>
            </a:endParaRPr>
          </a:p>
        </p:txBody>
      </p:sp>
      <p:sp>
        <p:nvSpPr>
          <p:cNvPr id="11" name="TextBox 10"/>
          <p:cNvSpPr txBox="1"/>
          <p:nvPr/>
        </p:nvSpPr>
        <p:spPr>
          <a:xfrm>
            <a:off x="0" y="4204652"/>
            <a:ext cx="3571868" cy="1938992"/>
          </a:xfrm>
          <a:prstGeom prst="rect">
            <a:avLst/>
          </a:prstGeom>
          <a:noFill/>
        </p:spPr>
        <p:txBody>
          <a:bodyPr wrap="square" rtlCol="0">
            <a:spAutoFit/>
          </a:bodyPr>
          <a:lstStyle/>
          <a:p>
            <a:r>
              <a:rPr lang="zh-CN" altLang="en-US" sz="2000" dirty="0" smtClean="0">
                <a:solidFill>
                  <a:srgbClr val="C00000"/>
                </a:solidFill>
                <a:latin typeface="+mj-lt"/>
              </a:rPr>
              <a:t>                控制吸盘产生真空</a:t>
            </a:r>
          </a:p>
          <a:p>
            <a:r>
              <a:rPr lang="zh-CN" altLang="en-US" sz="2000" dirty="0" smtClean="0">
                <a:solidFill>
                  <a:srgbClr val="C00000"/>
                </a:solidFill>
                <a:latin typeface="+mj-lt"/>
              </a:rPr>
              <a:t>                        控制胶枪涂胶</a:t>
            </a:r>
          </a:p>
          <a:p>
            <a:r>
              <a:rPr lang="zh-CN" altLang="en-US" sz="2000" dirty="0" smtClean="0">
                <a:solidFill>
                  <a:srgbClr val="C00000"/>
                </a:solidFill>
                <a:latin typeface="+mj-lt"/>
              </a:rPr>
              <a:t>      控制虚拟视觉系统启动</a:t>
            </a:r>
          </a:p>
          <a:p>
            <a:r>
              <a:rPr lang="zh-CN" altLang="en-US" sz="2000" dirty="0" smtClean="0">
                <a:solidFill>
                  <a:srgbClr val="C00000"/>
                </a:solidFill>
                <a:latin typeface="+mj-lt"/>
              </a:rPr>
              <a:t>                    工作站启动信号</a:t>
            </a:r>
          </a:p>
          <a:p>
            <a:r>
              <a:rPr lang="zh-CN" altLang="en-US" sz="2000" dirty="0" smtClean="0">
                <a:solidFill>
                  <a:srgbClr val="C00000"/>
                </a:solidFill>
                <a:latin typeface="+mj-lt"/>
              </a:rPr>
              <a:t>  虚拟视觉系统识别并定位</a:t>
            </a:r>
          </a:p>
          <a:p>
            <a:r>
              <a:rPr lang="zh-CN" altLang="en-US" sz="2000" dirty="0" smtClean="0">
                <a:solidFill>
                  <a:srgbClr val="C00000"/>
                </a:solidFill>
                <a:latin typeface="+mj-lt"/>
              </a:rPr>
              <a:t>车窗框编号，取值范围</a:t>
            </a:r>
            <a:r>
              <a:rPr lang="en-US" sz="2000" dirty="0" smtClean="0">
                <a:solidFill>
                  <a:srgbClr val="C00000"/>
                </a:solidFill>
                <a:latin typeface="+mj-lt"/>
              </a:rPr>
              <a:t>1-3</a:t>
            </a:r>
            <a:endParaRPr lang="zh-CN" altLang="en-US" sz="2000" dirty="0" smtClean="0">
              <a:solidFill>
                <a:srgbClr val="C00000"/>
              </a:solidFill>
              <a:latin typeface="+mj-lt"/>
            </a:endParaRPr>
          </a:p>
        </p:txBody>
      </p:sp>
      <p:cxnSp>
        <p:nvCxnSpPr>
          <p:cNvPr id="13" name="直接箭头连接符 12"/>
          <p:cNvCxnSpPr/>
          <p:nvPr/>
        </p:nvCxnSpPr>
        <p:spPr>
          <a:xfrm>
            <a:off x="3000364" y="4357694"/>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3000364" y="4643446"/>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3000364" y="5000636"/>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3000364" y="5286388"/>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3000364" y="5572140"/>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00364" y="5929330"/>
            <a:ext cx="214314"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214282" y="2000240"/>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）坐标系标定</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357158" y="2786058"/>
            <a:ext cx="3643338" cy="3816429"/>
          </a:xfrm>
          <a:prstGeom prst="rect">
            <a:avLst/>
          </a:prstGeom>
          <a:noFill/>
        </p:spPr>
        <p:txBody>
          <a:bodyPr wrap="square" rtlCol="0">
            <a:spAutoFit/>
          </a:bodyPr>
          <a:lstStyle/>
          <a:p>
            <a:r>
              <a:rPr lang="zh-CN" altLang="en-US" sz="2200" dirty="0" smtClean="0"/>
              <a:t>在工作站未设定工件坐标系，采用系统默认的初始工件坐标系</a:t>
            </a:r>
            <a:r>
              <a:rPr lang="en-US" altLang="zh-CN" sz="2200" dirty="0" smtClean="0"/>
              <a:t>Wobj0</a:t>
            </a:r>
            <a:r>
              <a:rPr lang="zh-CN" altLang="en-US" sz="2200" dirty="0" smtClean="0"/>
              <a:t>，只需根据实际工具情况合理设置工具坐标系即可。由于搬运玻璃的工具较为规整，可以通过测量进行创建。新建的工具坐标系相对于</a:t>
            </a:r>
            <a:r>
              <a:rPr lang="en-US" altLang="zh-CN" sz="2200" dirty="0" smtClean="0"/>
              <a:t>tool0 </a:t>
            </a:r>
            <a:r>
              <a:rPr lang="zh-CN" altLang="en-US" sz="2200" dirty="0" smtClean="0"/>
              <a:t>沿着其</a:t>
            </a:r>
            <a:r>
              <a:rPr lang="en-US" altLang="zh-CN" sz="2200" dirty="0" smtClean="0"/>
              <a:t>Z </a:t>
            </a:r>
            <a:r>
              <a:rPr lang="zh-CN" altLang="en-US" sz="2200" dirty="0" smtClean="0"/>
              <a:t>轴正方向偏移一定的距离，新建工具坐标系的方向沿用</a:t>
            </a:r>
            <a:r>
              <a:rPr lang="en-US" altLang="zh-CN" sz="2200" dirty="0" smtClean="0"/>
              <a:t>tool0 </a:t>
            </a:r>
            <a:r>
              <a:rPr lang="zh-CN" altLang="en-US" sz="2200" dirty="0" smtClean="0"/>
              <a:t>的方向。</a:t>
            </a:r>
            <a:endParaRPr lang="zh-CN" altLang="en-US" sz="2200" dirty="0"/>
          </a:p>
        </p:txBody>
      </p:sp>
      <p:pic>
        <p:nvPicPr>
          <p:cNvPr id="9" name="图片 8" descr="602.jpg"/>
          <p:cNvPicPr>
            <a:picLocks noChangeAspect="1"/>
          </p:cNvPicPr>
          <p:nvPr/>
        </p:nvPicPr>
        <p:blipFill>
          <a:blip r:embed="rId2"/>
          <a:stretch>
            <a:fillRect/>
          </a:stretch>
        </p:blipFill>
        <p:spPr>
          <a:xfrm>
            <a:off x="3929058" y="2857496"/>
            <a:ext cx="5085068" cy="3571900"/>
          </a:xfrm>
          <a:prstGeom prst="rect">
            <a:avLst/>
          </a:prstGeom>
        </p:spPr>
      </p:pic>
      <p:sp>
        <p:nvSpPr>
          <p:cNvPr id="10" name="TextBox 9"/>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604.jpg"/>
          <p:cNvPicPr>
            <a:picLocks noChangeAspect="1"/>
          </p:cNvPicPr>
          <p:nvPr/>
        </p:nvPicPr>
        <p:blipFill>
          <a:blip r:embed="rId2"/>
          <a:stretch>
            <a:fillRect/>
          </a:stretch>
        </p:blipFill>
        <p:spPr>
          <a:xfrm>
            <a:off x="1785918" y="2200947"/>
            <a:ext cx="5643602" cy="4299887"/>
          </a:xfrm>
          <a:prstGeom prst="rect">
            <a:avLst/>
          </a:prstGeom>
        </p:spPr>
      </p:pic>
      <p:sp>
        <p:nvSpPr>
          <p:cNvPr id="7" name="TextBox 6"/>
          <p:cNvSpPr txBox="1"/>
          <p:nvPr/>
        </p:nvSpPr>
        <p:spPr>
          <a:xfrm>
            <a:off x="428596" y="1395699"/>
            <a:ext cx="8429684"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在示教器中编辑工具数据</a:t>
            </a:r>
            <a:r>
              <a:rPr lang="en-US" altLang="zh-CN" sz="2800" b="1" dirty="0" err="1" smtClean="0">
                <a:solidFill>
                  <a:srgbClr val="C00000"/>
                </a:solidFill>
                <a:latin typeface="楷体" pitchFamily="49" charset="-122"/>
                <a:ea typeface="楷体" pitchFamily="49" charset="-122"/>
              </a:rPr>
              <a:t>tGripper</a:t>
            </a:r>
            <a:r>
              <a:rPr lang="zh-CN" altLang="en-US" sz="2800" b="1" dirty="0" smtClean="0">
                <a:solidFill>
                  <a:srgbClr val="C00000"/>
                </a:solidFill>
                <a:latin typeface="楷体" pitchFamily="49" charset="-122"/>
                <a:ea typeface="楷体" pitchFamily="49" charset="-122"/>
              </a:rPr>
              <a:t>中确认各项数值</a:t>
            </a:r>
            <a:endParaRPr lang="zh-CN" altLang="en-US" sz="2800" b="1" dirty="0">
              <a:solidFill>
                <a:srgbClr val="C00000"/>
              </a:solidFill>
              <a:latin typeface="楷体" pitchFamily="49" charset="-122"/>
              <a:ea typeface="楷体" pitchFamily="49" charset="-122"/>
            </a:endParaRPr>
          </a:p>
        </p:txBody>
      </p:sp>
      <p:sp>
        <p:nvSpPr>
          <p:cNvPr id="8" name="TextBox 7"/>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7" name="TextBox 6"/>
          <p:cNvSpPr txBox="1"/>
          <p:nvPr/>
        </p:nvSpPr>
        <p:spPr>
          <a:xfrm>
            <a:off x="500034" y="2071678"/>
            <a:ext cx="8072494" cy="1200329"/>
          </a:xfrm>
          <a:prstGeom prst="rect">
            <a:avLst/>
          </a:prstGeom>
          <a:noFill/>
        </p:spPr>
        <p:txBody>
          <a:bodyPr wrap="square" rtlCol="0">
            <a:spAutoFit/>
          </a:bodyPr>
          <a:lstStyle/>
          <a:p>
            <a:r>
              <a:rPr lang="zh-CN" altLang="en-US" sz="2400" dirty="0" smtClean="0"/>
              <a:t>此工作站需要示教大量的目标点，</a:t>
            </a:r>
            <a:r>
              <a:rPr lang="en-US" sz="2400" dirty="0" smtClean="0"/>
              <a:t>4</a:t>
            </a:r>
            <a:r>
              <a:rPr lang="zh-CN" altLang="en-US" sz="2400" dirty="0" smtClean="0"/>
              <a:t>个工位包括：视觉定位工位、 玻璃拾取工位、玻璃涂胶工位、玻璃装配工位；对应的</a:t>
            </a:r>
            <a:r>
              <a:rPr lang="en-US" sz="2400" dirty="0" smtClean="0"/>
              <a:t>4</a:t>
            </a:r>
            <a:r>
              <a:rPr lang="zh-CN" altLang="en-US" sz="2400" dirty="0" smtClean="0"/>
              <a:t>个例行程序分别是：</a:t>
            </a:r>
            <a:r>
              <a:rPr lang="en-US" sz="2400" dirty="0" err="1" smtClean="0"/>
              <a:t>rVisiOn</a:t>
            </a:r>
            <a:r>
              <a:rPr lang="zh-CN" altLang="en-US" sz="2400" dirty="0" smtClean="0"/>
              <a:t>、</a:t>
            </a:r>
            <a:r>
              <a:rPr lang="en-US" sz="2400" dirty="0" err="1" smtClean="0"/>
              <a:t>rPick</a:t>
            </a:r>
            <a:r>
              <a:rPr lang="zh-CN" altLang="en-US" sz="2400" dirty="0" smtClean="0"/>
              <a:t>、</a:t>
            </a:r>
            <a:r>
              <a:rPr lang="en-US" sz="2400" dirty="0" err="1" smtClean="0"/>
              <a:t>rGlue</a:t>
            </a:r>
            <a:r>
              <a:rPr lang="zh-CN" altLang="en-US" sz="2400" dirty="0" smtClean="0"/>
              <a:t>、</a:t>
            </a:r>
            <a:r>
              <a:rPr lang="en-US" sz="2400" dirty="0" err="1" smtClean="0"/>
              <a:t>rAssembly</a:t>
            </a:r>
            <a:r>
              <a:rPr lang="zh-CN" altLang="en-US" sz="2400" dirty="0" smtClean="0"/>
              <a:t>。</a:t>
            </a:r>
            <a:endParaRPr lang="zh-CN" altLang="en-US" sz="2400" dirty="0"/>
          </a:p>
        </p:txBody>
      </p:sp>
      <p:pic>
        <p:nvPicPr>
          <p:cNvPr id="8" name="图片 7" descr="605.jpg"/>
          <p:cNvPicPr>
            <a:picLocks noChangeAspect="1"/>
          </p:cNvPicPr>
          <p:nvPr/>
        </p:nvPicPr>
        <p:blipFill>
          <a:blip r:embed="rId3"/>
          <a:stretch>
            <a:fillRect/>
          </a:stretch>
        </p:blipFill>
        <p:spPr>
          <a:xfrm>
            <a:off x="642910" y="3429000"/>
            <a:ext cx="4143404" cy="2794895"/>
          </a:xfrm>
          <a:prstGeom prst="rect">
            <a:avLst/>
          </a:prstGeom>
        </p:spPr>
      </p:pic>
      <p:pic>
        <p:nvPicPr>
          <p:cNvPr id="9" name="图片 8" descr="606.jpg"/>
          <p:cNvPicPr>
            <a:picLocks noChangeAspect="1"/>
          </p:cNvPicPr>
          <p:nvPr/>
        </p:nvPicPr>
        <p:blipFill>
          <a:blip r:embed="rId4"/>
          <a:stretch>
            <a:fillRect/>
          </a:stretch>
        </p:blipFill>
        <p:spPr>
          <a:xfrm>
            <a:off x="4857752" y="3500438"/>
            <a:ext cx="4089294" cy="2714644"/>
          </a:xfrm>
          <a:prstGeom prst="rect">
            <a:avLst/>
          </a:prstGeom>
        </p:spPr>
      </p:pic>
      <p:sp>
        <p:nvSpPr>
          <p:cNvPr id="10" name="TextBox 9"/>
          <p:cNvSpPr txBox="1"/>
          <p:nvPr/>
        </p:nvSpPr>
        <p:spPr>
          <a:xfrm>
            <a:off x="1571604" y="6253483"/>
            <a:ext cx="2143140" cy="400110"/>
          </a:xfrm>
          <a:prstGeom prst="rect">
            <a:avLst/>
          </a:prstGeom>
          <a:noFill/>
        </p:spPr>
        <p:txBody>
          <a:bodyPr wrap="square" rtlCol="0">
            <a:spAutoFit/>
          </a:bodyPr>
          <a:lstStyle/>
          <a:p>
            <a:r>
              <a:rPr lang="zh-CN" altLang="en-US" sz="2000" dirty="0" smtClean="0"/>
              <a:t>视觉定位程序</a:t>
            </a:r>
            <a:endParaRPr lang="zh-CN" altLang="en-US" sz="2000" dirty="0"/>
          </a:p>
        </p:txBody>
      </p:sp>
      <p:sp>
        <p:nvSpPr>
          <p:cNvPr id="11" name="TextBox 10"/>
          <p:cNvSpPr txBox="1"/>
          <p:nvPr/>
        </p:nvSpPr>
        <p:spPr>
          <a:xfrm>
            <a:off x="5572132" y="6286520"/>
            <a:ext cx="2143140" cy="400110"/>
          </a:xfrm>
          <a:prstGeom prst="rect">
            <a:avLst/>
          </a:prstGeom>
          <a:noFill/>
        </p:spPr>
        <p:txBody>
          <a:bodyPr wrap="square" rtlCol="0">
            <a:spAutoFit/>
          </a:bodyPr>
          <a:lstStyle/>
          <a:p>
            <a:r>
              <a:rPr lang="zh-CN" altLang="en-US" sz="2000" dirty="0" smtClean="0"/>
              <a:t>视觉拍照基准点</a:t>
            </a:r>
            <a:endParaRPr lang="zh-CN" altLang="en-US" sz="2000" dirty="0"/>
          </a:p>
        </p:txBody>
      </p:sp>
      <p:sp>
        <p:nvSpPr>
          <p:cNvPr id="12" name="TextBox 11"/>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 name="组合 12"/>
          <p:cNvGrpSpPr/>
          <p:nvPr/>
        </p:nvGrpSpPr>
        <p:grpSpPr>
          <a:xfrm>
            <a:off x="0" y="1285860"/>
            <a:ext cx="4500562" cy="2811028"/>
            <a:chOff x="0" y="1285860"/>
            <a:chExt cx="4500562" cy="2811028"/>
          </a:xfrm>
        </p:grpSpPr>
        <p:pic>
          <p:nvPicPr>
            <p:cNvPr id="6" name="图片 5" descr="607.jpg"/>
            <p:cNvPicPr>
              <a:picLocks noChangeAspect="1"/>
            </p:cNvPicPr>
            <p:nvPr/>
          </p:nvPicPr>
          <p:blipFill>
            <a:blip r:embed="rId2"/>
            <a:stretch>
              <a:fillRect/>
            </a:stretch>
          </p:blipFill>
          <p:spPr>
            <a:xfrm>
              <a:off x="0" y="1285860"/>
              <a:ext cx="4500562" cy="2811028"/>
            </a:xfrm>
            <a:prstGeom prst="rect">
              <a:avLst/>
            </a:prstGeom>
          </p:spPr>
        </p:pic>
        <p:sp>
          <p:nvSpPr>
            <p:cNvPr id="7" name="TextBox 6"/>
            <p:cNvSpPr txBox="1"/>
            <p:nvPr/>
          </p:nvSpPr>
          <p:spPr>
            <a:xfrm>
              <a:off x="0" y="1928802"/>
              <a:ext cx="2428892" cy="400110"/>
            </a:xfrm>
            <a:prstGeom prst="rect">
              <a:avLst/>
            </a:prstGeom>
            <a:noFill/>
          </p:spPr>
          <p:txBody>
            <a:bodyPr wrap="square" rtlCol="0">
              <a:spAutoFit/>
            </a:bodyPr>
            <a:lstStyle/>
            <a:p>
              <a:r>
                <a:rPr lang="zh-CN" altLang="en-US" sz="2000" dirty="0" smtClean="0"/>
                <a:t>类型</a:t>
              </a:r>
              <a:r>
                <a:rPr lang="en-US" altLang="zh-CN" sz="2000" dirty="0" smtClean="0"/>
                <a:t>1</a:t>
              </a:r>
              <a:r>
                <a:rPr lang="zh-CN" altLang="en-US" sz="2000" dirty="0" smtClean="0"/>
                <a:t> 玻璃拾取点</a:t>
              </a:r>
              <a:endParaRPr lang="zh-CN" altLang="en-US" sz="2000" dirty="0"/>
            </a:p>
          </p:txBody>
        </p:sp>
      </p:grpSp>
      <p:grpSp>
        <p:nvGrpSpPr>
          <p:cNvPr id="15" name="组合 14"/>
          <p:cNvGrpSpPr/>
          <p:nvPr/>
        </p:nvGrpSpPr>
        <p:grpSpPr>
          <a:xfrm>
            <a:off x="2214546" y="4071942"/>
            <a:ext cx="4145145" cy="2714644"/>
            <a:chOff x="2214546" y="4071942"/>
            <a:chExt cx="4145145" cy="2714644"/>
          </a:xfrm>
        </p:grpSpPr>
        <p:pic>
          <p:nvPicPr>
            <p:cNvPr id="8" name="图片 7" descr="608.jpg"/>
            <p:cNvPicPr>
              <a:picLocks noChangeAspect="1"/>
            </p:cNvPicPr>
            <p:nvPr/>
          </p:nvPicPr>
          <p:blipFill>
            <a:blip r:embed="rId3"/>
            <a:stretch>
              <a:fillRect/>
            </a:stretch>
          </p:blipFill>
          <p:spPr>
            <a:xfrm>
              <a:off x="2214546" y="4071942"/>
              <a:ext cx="4145145" cy="2714619"/>
            </a:xfrm>
            <a:prstGeom prst="rect">
              <a:avLst/>
            </a:prstGeom>
          </p:spPr>
        </p:pic>
        <p:sp>
          <p:nvSpPr>
            <p:cNvPr id="9" name="TextBox 8"/>
            <p:cNvSpPr txBox="1"/>
            <p:nvPr/>
          </p:nvSpPr>
          <p:spPr>
            <a:xfrm>
              <a:off x="2786050" y="6386476"/>
              <a:ext cx="2428892" cy="400110"/>
            </a:xfrm>
            <a:prstGeom prst="rect">
              <a:avLst/>
            </a:prstGeom>
            <a:noFill/>
          </p:spPr>
          <p:txBody>
            <a:bodyPr wrap="square" rtlCol="0">
              <a:spAutoFit/>
            </a:bodyPr>
            <a:lstStyle/>
            <a:p>
              <a:r>
                <a:rPr lang="zh-CN" altLang="en-US" sz="2000" dirty="0" smtClean="0"/>
                <a:t>类型</a:t>
              </a:r>
              <a:r>
                <a:rPr lang="en-US" altLang="zh-CN" sz="2000" dirty="0" smtClean="0"/>
                <a:t>2</a:t>
              </a:r>
              <a:r>
                <a:rPr lang="zh-CN" altLang="en-US" sz="2000" dirty="0" smtClean="0"/>
                <a:t> 玻璃拾取点</a:t>
              </a:r>
              <a:endParaRPr lang="zh-CN" altLang="en-US" sz="2000" dirty="0"/>
            </a:p>
          </p:txBody>
        </p:sp>
      </p:grpSp>
      <p:grpSp>
        <p:nvGrpSpPr>
          <p:cNvPr id="14" name="组合 13"/>
          <p:cNvGrpSpPr/>
          <p:nvPr/>
        </p:nvGrpSpPr>
        <p:grpSpPr>
          <a:xfrm>
            <a:off x="4500562" y="1285860"/>
            <a:ext cx="4643438" cy="2838455"/>
            <a:chOff x="4500562" y="1285860"/>
            <a:chExt cx="4643438" cy="2838455"/>
          </a:xfrm>
        </p:grpSpPr>
        <p:pic>
          <p:nvPicPr>
            <p:cNvPr id="10" name="图片 9" descr="409.jpg"/>
            <p:cNvPicPr>
              <a:picLocks noChangeAspect="1"/>
            </p:cNvPicPr>
            <p:nvPr/>
          </p:nvPicPr>
          <p:blipFill>
            <a:blip r:embed="rId4"/>
            <a:stretch>
              <a:fillRect/>
            </a:stretch>
          </p:blipFill>
          <p:spPr>
            <a:xfrm>
              <a:off x="4500562" y="1285860"/>
              <a:ext cx="4643438" cy="2838455"/>
            </a:xfrm>
            <a:prstGeom prst="rect">
              <a:avLst/>
            </a:prstGeom>
          </p:spPr>
        </p:pic>
        <p:sp>
          <p:nvSpPr>
            <p:cNvPr id="11" name="TextBox 10"/>
            <p:cNvSpPr txBox="1"/>
            <p:nvPr/>
          </p:nvSpPr>
          <p:spPr>
            <a:xfrm>
              <a:off x="5786446" y="3643314"/>
              <a:ext cx="2428892" cy="400110"/>
            </a:xfrm>
            <a:prstGeom prst="rect">
              <a:avLst/>
            </a:prstGeom>
            <a:noFill/>
          </p:spPr>
          <p:txBody>
            <a:bodyPr wrap="square" rtlCol="0">
              <a:spAutoFit/>
            </a:bodyPr>
            <a:lstStyle/>
            <a:p>
              <a:r>
                <a:rPr lang="zh-CN" altLang="en-US" sz="2000" dirty="0" smtClean="0"/>
                <a:t>类型</a:t>
              </a:r>
              <a:r>
                <a:rPr lang="en-US" altLang="zh-CN" sz="2000" dirty="0" smtClean="0"/>
                <a:t>3</a:t>
              </a:r>
              <a:r>
                <a:rPr lang="zh-CN" altLang="en-US" sz="2000" dirty="0" smtClean="0"/>
                <a:t> 玻璃拾取点</a:t>
              </a:r>
              <a:endParaRPr lang="zh-CN" altLang="en-US" sz="2000" dirty="0"/>
            </a:p>
          </p:txBody>
        </p:sp>
      </p:grpSp>
      <p:sp>
        <p:nvSpPr>
          <p:cNvPr id="12" name="TextBox 11"/>
          <p:cNvSpPr txBox="1"/>
          <p:nvPr/>
        </p:nvSpPr>
        <p:spPr>
          <a:xfrm>
            <a:off x="500034" y="4643446"/>
            <a:ext cx="1357322" cy="1667764"/>
          </a:xfrm>
          <a:prstGeom prst="rect">
            <a:avLst/>
          </a:prstGeom>
          <a:noFill/>
        </p:spPr>
        <p:txBody>
          <a:bodyPr wrap="square" rtlCol="0">
            <a:spAutoFit/>
          </a:bodyPr>
          <a:lstStyle/>
          <a:p>
            <a:pPr>
              <a:lnSpc>
                <a:spcPct val="150000"/>
              </a:lnSpc>
            </a:pPr>
            <a:r>
              <a:rPr lang="en-US" altLang="zh-CN" sz="2400" b="1" dirty="0" smtClean="0">
                <a:solidFill>
                  <a:srgbClr val="C00000"/>
                </a:solidFill>
                <a:latin typeface="+mn-ea"/>
              </a:rPr>
              <a:t>3</a:t>
            </a:r>
            <a:r>
              <a:rPr lang="zh-CN" altLang="en-US" sz="2400" b="1" dirty="0" smtClean="0">
                <a:solidFill>
                  <a:srgbClr val="C00000"/>
                </a:solidFill>
                <a:latin typeface="+mn-ea"/>
              </a:rPr>
              <a:t>种类型玻璃的拾取点</a:t>
            </a:r>
            <a:endParaRPr lang="zh-CN" altLang="en-US" sz="2400" b="1" dirty="0">
              <a:solidFill>
                <a:srgbClr val="C00000"/>
              </a:solidFill>
              <a:latin typeface="+mn-ea"/>
            </a:endParaRPr>
          </a:p>
        </p:txBody>
      </p:sp>
      <p:sp>
        <p:nvSpPr>
          <p:cNvPr id="16" name="TextBox 15"/>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285860"/>
            <a:ext cx="8286808" cy="1200329"/>
          </a:xfrm>
          <a:prstGeom prst="rect">
            <a:avLst/>
          </a:prstGeom>
          <a:noFill/>
        </p:spPr>
        <p:txBody>
          <a:bodyPr wrap="square" rtlCol="0">
            <a:spAutoFit/>
          </a:bodyPr>
          <a:lstStyle/>
          <a:p>
            <a:r>
              <a:rPr lang="zh-CN" altLang="en-US" sz="2400" dirty="0" smtClean="0"/>
              <a:t>程序中的三个拾取基准点为一个目标点数组，如图所示，示教该目标点时，选中</a:t>
            </a:r>
            <a:r>
              <a:rPr lang="en-US" sz="2400" dirty="0" err="1" smtClean="0"/>
              <a:t>pPick</a:t>
            </a:r>
            <a:r>
              <a:rPr lang="en-US" sz="2400" dirty="0" smtClean="0"/>
              <a:t>{</a:t>
            </a:r>
            <a:r>
              <a:rPr lang="en-US" sz="2400" dirty="0" err="1" smtClean="0"/>
              <a:t>nType</a:t>
            </a:r>
            <a:r>
              <a:rPr lang="en-US" sz="2400" dirty="0" smtClean="0"/>
              <a:t>}</a:t>
            </a:r>
            <a:r>
              <a:rPr lang="zh-CN" altLang="en-US" sz="2400" dirty="0" smtClean="0"/>
              <a:t>，点击修改位置后，会自动进入该数据结构，则选择对应的编号进行示教。</a:t>
            </a:r>
            <a:endParaRPr lang="zh-CN" altLang="en-US" sz="2400" dirty="0"/>
          </a:p>
        </p:txBody>
      </p:sp>
      <p:pic>
        <p:nvPicPr>
          <p:cNvPr id="2050" name="图片 18"/>
          <p:cNvPicPr>
            <a:picLocks noChangeAspect="1" noChangeArrowheads="1"/>
          </p:cNvPicPr>
          <p:nvPr/>
        </p:nvPicPr>
        <p:blipFill>
          <a:blip r:embed="rId2"/>
          <a:srcRect/>
          <a:stretch>
            <a:fillRect/>
          </a:stretch>
        </p:blipFill>
        <p:spPr bwMode="auto">
          <a:xfrm>
            <a:off x="1214414" y="2571744"/>
            <a:ext cx="6143668" cy="4171828"/>
          </a:xfrm>
          <a:prstGeom prst="rect">
            <a:avLst/>
          </a:prstGeom>
          <a:noFill/>
          <a:ln w="9525">
            <a:noFill/>
            <a:miter lim="800000"/>
            <a:headEnd/>
            <a:tailEnd/>
          </a:ln>
        </p:spPr>
      </p:pic>
      <p:sp>
        <p:nvSpPr>
          <p:cNvPr id="7" name="TextBox 6"/>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928926" y="1571612"/>
            <a:ext cx="350046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拾取后过渡点</a:t>
            </a:r>
            <a:r>
              <a:rPr lang="en-US" sz="2800" b="1" dirty="0" smtClean="0">
                <a:solidFill>
                  <a:srgbClr val="C00000"/>
                </a:solidFill>
                <a:latin typeface="楷体" pitchFamily="49" charset="-122"/>
                <a:ea typeface="楷体" pitchFamily="49" charset="-122"/>
              </a:rPr>
              <a:t>1</a:t>
            </a:r>
            <a:r>
              <a:rPr lang="zh-CN" altLang="en-US" sz="2800" b="1" dirty="0" smtClean="0">
                <a:solidFill>
                  <a:srgbClr val="C00000"/>
                </a:solidFill>
                <a:latin typeface="楷体" pitchFamily="49" charset="-122"/>
                <a:ea typeface="楷体" pitchFamily="49" charset="-122"/>
              </a:rPr>
              <a:t>、点</a:t>
            </a:r>
            <a:r>
              <a:rPr lang="en-US" sz="2800" b="1" dirty="0" smtClean="0">
                <a:solidFill>
                  <a:srgbClr val="C00000"/>
                </a:solidFill>
                <a:latin typeface="楷体" pitchFamily="49" charset="-122"/>
                <a:ea typeface="楷体" pitchFamily="49" charset="-122"/>
              </a:rPr>
              <a:t>2</a:t>
            </a:r>
            <a:endParaRPr lang="zh-CN" altLang="en-US" sz="2800" b="1" dirty="0">
              <a:solidFill>
                <a:srgbClr val="C00000"/>
              </a:solidFill>
              <a:latin typeface="楷体" pitchFamily="49" charset="-122"/>
              <a:ea typeface="楷体" pitchFamily="49" charset="-122"/>
            </a:endParaRPr>
          </a:p>
        </p:txBody>
      </p:sp>
      <p:pic>
        <p:nvPicPr>
          <p:cNvPr id="3074" name="图片 23"/>
          <p:cNvPicPr>
            <a:picLocks noChangeAspect="1" noChangeArrowheads="1"/>
          </p:cNvPicPr>
          <p:nvPr/>
        </p:nvPicPr>
        <p:blipFill>
          <a:blip r:embed="rId2"/>
          <a:srcRect/>
          <a:stretch>
            <a:fillRect/>
          </a:stretch>
        </p:blipFill>
        <p:spPr bwMode="auto">
          <a:xfrm>
            <a:off x="0" y="2500306"/>
            <a:ext cx="4643438" cy="2760619"/>
          </a:xfrm>
          <a:prstGeom prst="rect">
            <a:avLst/>
          </a:prstGeom>
          <a:noFill/>
          <a:ln w="9525">
            <a:noFill/>
            <a:miter lim="800000"/>
            <a:headEnd/>
            <a:tailEnd/>
          </a:ln>
        </p:spPr>
      </p:pic>
      <p:pic>
        <p:nvPicPr>
          <p:cNvPr id="3075" name="图片 24"/>
          <p:cNvPicPr>
            <a:picLocks noChangeAspect="1" noChangeArrowheads="1"/>
          </p:cNvPicPr>
          <p:nvPr/>
        </p:nvPicPr>
        <p:blipFill>
          <a:blip r:embed="rId3"/>
          <a:srcRect/>
          <a:stretch>
            <a:fillRect/>
          </a:stretch>
        </p:blipFill>
        <p:spPr bwMode="auto">
          <a:xfrm>
            <a:off x="4500530" y="2474844"/>
            <a:ext cx="4643470" cy="2804452"/>
          </a:xfrm>
          <a:prstGeom prst="rect">
            <a:avLst/>
          </a:prstGeom>
          <a:noFill/>
          <a:ln w="9525">
            <a:noFill/>
            <a:miter lim="800000"/>
            <a:headEnd/>
            <a:tailEnd/>
          </a:ln>
        </p:spPr>
      </p:pic>
      <p:sp>
        <p:nvSpPr>
          <p:cNvPr id="7" name="TextBox 6"/>
          <p:cNvSpPr txBox="1"/>
          <p:nvPr/>
        </p:nvSpPr>
        <p:spPr>
          <a:xfrm>
            <a:off x="1285852" y="5429264"/>
            <a:ext cx="1500198" cy="400110"/>
          </a:xfrm>
          <a:prstGeom prst="rect">
            <a:avLst/>
          </a:prstGeom>
          <a:noFill/>
        </p:spPr>
        <p:txBody>
          <a:bodyPr wrap="square" rtlCol="0">
            <a:spAutoFit/>
          </a:bodyPr>
          <a:lstStyle/>
          <a:p>
            <a:r>
              <a:rPr lang="zh-CN" altLang="en-US" sz="2000" dirty="0" smtClean="0"/>
              <a:t>过渡点</a:t>
            </a:r>
            <a:r>
              <a:rPr lang="en-US" altLang="zh-CN" sz="2000" dirty="0" smtClean="0"/>
              <a:t>1</a:t>
            </a:r>
            <a:endParaRPr lang="zh-CN" altLang="en-US" sz="2000" dirty="0"/>
          </a:p>
        </p:txBody>
      </p:sp>
      <p:sp>
        <p:nvSpPr>
          <p:cNvPr id="8" name="TextBox 7"/>
          <p:cNvSpPr txBox="1"/>
          <p:nvPr/>
        </p:nvSpPr>
        <p:spPr>
          <a:xfrm>
            <a:off x="5857884" y="5457782"/>
            <a:ext cx="1500198" cy="400110"/>
          </a:xfrm>
          <a:prstGeom prst="rect">
            <a:avLst/>
          </a:prstGeom>
          <a:noFill/>
        </p:spPr>
        <p:txBody>
          <a:bodyPr wrap="square" rtlCol="0">
            <a:spAutoFit/>
          </a:bodyPr>
          <a:lstStyle/>
          <a:p>
            <a:r>
              <a:rPr lang="zh-CN" altLang="en-US" sz="2000" dirty="0" smtClean="0"/>
              <a:t>过渡点</a:t>
            </a:r>
            <a:r>
              <a:rPr lang="en-US" altLang="zh-CN" sz="2000" dirty="0" smtClean="0"/>
              <a:t>2</a:t>
            </a:r>
            <a:endParaRPr lang="zh-CN" altLang="en-US" sz="2000" dirty="0"/>
          </a:p>
        </p:txBody>
      </p:sp>
      <p:sp>
        <p:nvSpPr>
          <p:cNvPr id="9" name="TextBox 8"/>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714480" y="1428736"/>
            <a:ext cx="5715040"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玻璃涂胶程序“</a:t>
            </a:r>
            <a:r>
              <a:rPr lang="en-US" sz="2800" b="1" dirty="0" err="1" smtClean="0">
                <a:solidFill>
                  <a:srgbClr val="C00000"/>
                </a:solidFill>
                <a:latin typeface="楷体" pitchFamily="49" charset="-122"/>
                <a:ea typeface="楷体" pitchFamily="49" charset="-122"/>
              </a:rPr>
              <a:t>rGlue</a:t>
            </a:r>
            <a:r>
              <a:rPr lang="zh-CN" altLang="en-US" sz="2800" b="1" dirty="0" smtClean="0">
                <a:solidFill>
                  <a:srgbClr val="C00000"/>
                </a:solidFill>
                <a:latin typeface="楷体" pitchFamily="49" charset="-122"/>
                <a:ea typeface="楷体" pitchFamily="49" charset="-122"/>
              </a:rPr>
              <a:t>”如图所示</a:t>
            </a:r>
            <a:endParaRPr lang="zh-CN" altLang="en-US" sz="2800" dirty="0">
              <a:solidFill>
                <a:srgbClr val="C00000"/>
              </a:solidFill>
              <a:latin typeface="楷体" pitchFamily="49" charset="-122"/>
              <a:ea typeface="楷体" pitchFamily="49" charset="-122"/>
            </a:endParaRPr>
          </a:p>
        </p:txBody>
      </p:sp>
      <p:pic>
        <p:nvPicPr>
          <p:cNvPr id="4098" name="图片 19"/>
          <p:cNvPicPr>
            <a:picLocks noChangeAspect="1" noChangeArrowheads="1"/>
          </p:cNvPicPr>
          <p:nvPr/>
        </p:nvPicPr>
        <p:blipFill>
          <a:blip r:embed="rId2"/>
          <a:srcRect/>
          <a:stretch>
            <a:fillRect/>
          </a:stretch>
        </p:blipFill>
        <p:spPr bwMode="auto">
          <a:xfrm>
            <a:off x="1071538" y="2357430"/>
            <a:ext cx="6429420" cy="4291162"/>
          </a:xfrm>
          <a:prstGeom prst="rect">
            <a:avLst/>
          </a:prstGeom>
          <a:noFill/>
          <a:ln w="9525">
            <a:noFill/>
            <a:miter lim="800000"/>
            <a:headEnd/>
            <a:tailEnd/>
          </a:ln>
        </p:spPr>
      </p:pic>
      <p:sp>
        <p:nvSpPr>
          <p:cNvPr id="7" name="TextBox 6"/>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285852" y="1500174"/>
            <a:ext cx="6357982" cy="461665"/>
          </a:xfrm>
          <a:prstGeom prst="rect">
            <a:avLst/>
          </a:prstGeom>
          <a:noFill/>
        </p:spPr>
        <p:txBody>
          <a:bodyPr wrap="square" rtlCol="0">
            <a:spAutoFit/>
          </a:bodyPr>
          <a:lstStyle/>
          <a:p>
            <a:r>
              <a:rPr lang="zh-CN" altLang="en-US" sz="2400" b="1" dirty="0" smtClean="0">
                <a:solidFill>
                  <a:srgbClr val="C00000"/>
                </a:solidFill>
              </a:rPr>
              <a:t>涂胶等待点“</a:t>
            </a:r>
            <a:r>
              <a:rPr lang="en-US" sz="2400" b="1" dirty="0" err="1" smtClean="0">
                <a:solidFill>
                  <a:srgbClr val="C00000"/>
                </a:solidFill>
              </a:rPr>
              <a:t>pGlueApproach</a:t>
            </a:r>
            <a:r>
              <a:rPr lang="zh-CN" altLang="en-US" sz="2400" b="1" dirty="0" smtClean="0">
                <a:solidFill>
                  <a:srgbClr val="C00000"/>
                </a:solidFill>
              </a:rPr>
              <a:t>”如图所示</a:t>
            </a:r>
            <a:endParaRPr lang="zh-CN" altLang="en-US" sz="2400" b="1" dirty="0">
              <a:solidFill>
                <a:srgbClr val="C00000"/>
              </a:solidFill>
            </a:endParaRPr>
          </a:p>
        </p:txBody>
      </p:sp>
      <p:pic>
        <p:nvPicPr>
          <p:cNvPr id="5122" name="图片 20"/>
          <p:cNvPicPr>
            <a:picLocks noChangeAspect="1" noChangeArrowheads="1"/>
          </p:cNvPicPr>
          <p:nvPr/>
        </p:nvPicPr>
        <p:blipFill>
          <a:blip r:embed="rId2"/>
          <a:srcRect/>
          <a:stretch>
            <a:fillRect/>
          </a:stretch>
        </p:blipFill>
        <p:spPr bwMode="auto">
          <a:xfrm>
            <a:off x="1000100" y="2143116"/>
            <a:ext cx="7219779" cy="4357718"/>
          </a:xfrm>
          <a:prstGeom prst="rect">
            <a:avLst/>
          </a:prstGeom>
          <a:noFill/>
          <a:ln w="9525">
            <a:noFill/>
            <a:miter lim="800000"/>
            <a:headEnd/>
            <a:tailEnd/>
          </a:ln>
        </p:spPr>
      </p:pic>
      <p:sp>
        <p:nvSpPr>
          <p:cNvPr id="7" name="TextBox 6"/>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357290" y="1428736"/>
            <a:ext cx="6429420" cy="461665"/>
          </a:xfrm>
          <a:prstGeom prst="rect">
            <a:avLst/>
          </a:prstGeom>
          <a:noFill/>
        </p:spPr>
        <p:txBody>
          <a:bodyPr wrap="square" rtlCol="0">
            <a:spAutoFit/>
          </a:bodyPr>
          <a:lstStyle/>
          <a:p>
            <a:r>
              <a:rPr lang="zh-CN" altLang="en-US" sz="2400" b="1" dirty="0" smtClean="0">
                <a:solidFill>
                  <a:srgbClr val="C00000"/>
                </a:solidFill>
              </a:rPr>
              <a:t>玻璃装配程序“</a:t>
            </a:r>
            <a:r>
              <a:rPr lang="en-US" sz="2400" b="1" dirty="0" err="1" smtClean="0">
                <a:solidFill>
                  <a:srgbClr val="C00000"/>
                </a:solidFill>
              </a:rPr>
              <a:t>rAssembly</a:t>
            </a:r>
            <a:r>
              <a:rPr lang="zh-CN" altLang="en-US" sz="2400" b="1" dirty="0" smtClean="0">
                <a:solidFill>
                  <a:srgbClr val="C00000"/>
                </a:solidFill>
              </a:rPr>
              <a:t>”如图所示</a:t>
            </a:r>
            <a:endParaRPr lang="zh-CN" altLang="en-US" sz="2400" dirty="0">
              <a:solidFill>
                <a:srgbClr val="C00000"/>
              </a:solidFill>
            </a:endParaRPr>
          </a:p>
        </p:txBody>
      </p:sp>
      <p:pic>
        <p:nvPicPr>
          <p:cNvPr id="6146" name="图片 22"/>
          <p:cNvPicPr>
            <a:picLocks noChangeAspect="1" noChangeArrowheads="1"/>
          </p:cNvPicPr>
          <p:nvPr/>
        </p:nvPicPr>
        <p:blipFill>
          <a:blip r:embed="rId2"/>
          <a:srcRect/>
          <a:stretch>
            <a:fillRect/>
          </a:stretch>
        </p:blipFill>
        <p:spPr bwMode="auto">
          <a:xfrm>
            <a:off x="1000100" y="2071678"/>
            <a:ext cx="6858048" cy="4645774"/>
          </a:xfrm>
          <a:prstGeom prst="rect">
            <a:avLst/>
          </a:prstGeom>
          <a:noFill/>
          <a:ln w="9525">
            <a:noFill/>
            <a:miter lim="800000"/>
            <a:headEnd/>
            <a:tailEnd/>
          </a:ln>
        </p:spPr>
      </p:pic>
      <p:sp>
        <p:nvSpPr>
          <p:cNvPr id="7" name="TextBox 6"/>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857224" y="2000240"/>
            <a:ext cx="264320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）自由度</a:t>
            </a:r>
            <a:endParaRPr lang="zh-CN" altLang="en-US" sz="2800" b="1" dirty="0">
              <a:solidFill>
                <a:srgbClr val="7030A0"/>
              </a:solidFill>
              <a:latin typeface="楷体" pitchFamily="49" charset="-122"/>
              <a:ea typeface="楷体" pitchFamily="49" charset="-122"/>
            </a:endParaRPr>
          </a:p>
        </p:txBody>
      </p:sp>
      <p:sp>
        <p:nvSpPr>
          <p:cNvPr id="9" name="TextBox 8"/>
          <p:cNvSpPr txBox="1"/>
          <p:nvPr/>
        </p:nvSpPr>
        <p:spPr>
          <a:xfrm>
            <a:off x="500034" y="3214686"/>
            <a:ext cx="7929618" cy="559769"/>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自由度数 </a:t>
            </a:r>
            <a:r>
              <a:rPr lang="en-US" altLang="zh-CN" sz="2400" b="1" dirty="0" smtClean="0">
                <a:solidFill>
                  <a:srgbClr val="FF0000"/>
                </a:solidFill>
                <a:latin typeface="楷体" pitchFamily="49" charset="-122"/>
                <a:ea typeface="楷体" pitchFamily="49" charset="-122"/>
              </a:rPr>
              <a:t>=</a:t>
            </a:r>
            <a:r>
              <a:rPr lang="zh-CN" altLang="en-US" sz="2400" b="1" dirty="0" smtClean="0">
                <a:solidFill>
                  <a:srgbClr val="FF0000"/>
                </a:solidFill>
                <a:latin typeface="楷体" pitchFamily="49" charset="-122"/>
                <a:ea typeface="楷体" pitchFamily="49" charset="-122"/>
              </a:rPr>
              <a:t>关节数</a:t>
            </a:r>
            <a:endParaRPr lang="en-US" altLang="zh-CN" sz="2400" b="1" dirty="0" smtClean="0">
              <a:solidFill>
                <a:srgbClr val="FF0000"/>
              </a:solidFill>
              <a:latin typeface="楷体" pitchFamily="49" charset="-122"/>
              <a:ea typeface="楷体" pitchFamily="49" charset="-122"/>
            </a:endParaRPr>
          </a:p>
        </p:txBody>
      </p:sp>
      <p:sp>
        <p:nvSpPr>
          <p:cNvPr id="10" name="TextBox 9"/>
          <p:cNvSpPr txBox="1"/>
          <p:nvPr/>
        </p:nvSpPr>
        <p:spPr>
          <a:xfrm>
            <a:off x="428596" y="5857892"/>
            <a:ext cx="7929618" cy="830997"/>
          </a:xfrm>
          <a:prstGeom prst="rect">
            <a:avLst/>
          </a:prstGeom>
          <a:noFill/>
        </p:spPr>
        <p:txBody>
          <a:bodyPr wrap="square" rtlCol="0">
            <a:spAutoFit/>
          </a:bodyPr>
          <a:lstStyle/>
          <a:p>
            <a:r>
              <a:rPr lang="zh-CN" altLang="en-US" sz="2400" b="1" dirty="0" smtClean="0">
                <a:solidFill>
                  <a:srgbClr val="7030A0"/>
                </a:solidFill>
                <a:latin typeface="楷体" pitchFamily="49" charset="-122"/>
                <a:ea typeface="楷体" pitchFamily="49" charset="-122"/>
              </a:rPr>
              <a:t>人类的手臂（大臂、小臂、手腕）共多少个自由度？</a:t>
            </a:r>
          </a:p>
          <a:p>
            <a:endParaRPr lang="zh-CN" altLang="en-US" sz="2400" b="1" dirty="0">
              <a:solidFill>
                <a:srgbClr val="7030A0"/>
              </a:solidFill>
              <a:latin typeface="楷体" pitchFamily="49" charset="-122"/>
              <a:ea typeface="楷体" pitchFamily="49" charset="-122"/>
            </a:endParaRPr>
          </a:p>
        </p:txBody>
      </p:sp>
      <p:sp>
        <p:nvSpPr>
          <p:cNvPr id="11" name="TextBox 10"/>
          <p:cNvSpPr txBox="1"/>
          <p:nvPr/>
        </p:nvSpPr>
        <p:spPr>
          <a:xfrm>
            <a:off x="500034" y="2571744"/>
            <a:ext cx="7929618" cy="646331"/>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自由度：</a:t>
            </a:r>
            <a:r>
              <a:rPr lang="zh-CN" altLang="en-US" sz="2400" dirty="0" smtClean="0">
                <a:latin typeface="楷体" pitchFamily="49" charset="-122"/>
                <a:ea typeface="楷体" pitchFamily="49" charset="-122"/>
              </a:rPr>
              <a:t>是指机器人具有的独立运动的坐标轴数目。</a:t>
            </a:r>
            <a:endParaRPr lang="en-US" altLang="zh-CN" sz="2400" dirty="0" smtClean="0">
              <a:latin typeface="楷体" pitchFamily="49" charset="-122"/>
              <a:ea typeface="楷体" pitchFamily="49" charset="-122"/>
            </a:endParaRPr>
          </a:p>
        </p:txBody>
      </p:sp>
      <p:sp>
        <p:nvSpPr>
          <p:cNvPr id="12" name="TextBox 11"/>
          <p:cNvSpPr txBox="1"/>
          <p:nvPr/>
        </p:nvSpPr>
        <p:spPr>
          <a:xfrm>
            <a:off x="500034" y="3857628"/>
            <a:ext cx="7929618" cy="646331"/>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物理意义：</a:t>
            </a:r>
            <a:r>
              <a:rPr lang="zh-CN" altLang="en-US" sz="2400" dirty="0" smtClean="0">
                <a:latin typeface="楷体" pitchFamily="49" charset="-122"/>
                <a:ea typeface="楷体" pitchFamily="49" charset="-122"/>
              </a:rPr>
              <a:t>表示机器人动作灵活程度的参数。</a:t>
            </a:r>
            <a:endParaRPr lang="en-US" altLang="zh-CN" sz="2400" dirty="0" smtClean="0">
              <a:latin typeface="楷体" pitchFamily="49" charset="-122"/>
              <a:ea typeface="楷体" pitchFamily="49" charset="-122"/>
            </a:endParaRPr>
          </a:p>
        </p:txBody>
      </p:sp>
      <p:sp>
        <p:nvSpPr>
          <p:cNvPr id="13" name="TextBox 12"/>
          <p:cNvSpPr txBox="1"/>
          <p:nvPr/>
        </p:nvSpPr>
        <p:spPr>
          <a:xfrm>
            <a:off x="500034" y="4500570"/>
            <a:ext cx="7929618" cy="646331"/>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常见自由度个数</a:t>
            </a:r>
            <a:r>
              <a:rPr lang="zh-CN" altLang="en-US" sz="2400" dirty="0" smtClean="0">
                <a:solidFill>
                  <a:srgbClr val="FF0000"/>
                </a:solidFill>
                <a:latin typeface="楷体" pitchFamily="49" charset="-122"/>
                <a:ea typeface="楷体" pitchFamily="49" charset="-122"/>
              </a:rPr>
              <a:t>：</a:t>
            </a: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6 </a:t>
            </a:r>
            <a:r>
              <a:rPr lang="zh-CN" altLang="en-US" sz="2400" dirty="0" smtClean="0">
                <a:latin typeface="楷体" pitchFamily="49" charset="-122"/>
                <a:ea typeface="楷体" pitchFamily="49" charset="-122"/>
              </a:rPr>
              <a:t>个之间。</a:t>
            </a:r>
          </a:p>
        </p:txBody>
      </p:sp>
      <p:sp>
        <p:nvSpPr>
          <p:cNvPr id="14" name="TextBox 13"/>
          <p:cNvSpPr txBox="1"/>
          <p:nvPr/>
        </p:nvSpPr>
        <p:spPr>
          <a:xfrm>
            <a:off x="500034" y="5072074"/>
            <a:ext cx="7929618" cy="646331"/>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冗余自由度：</a:t>
            </a:r>
            <a:r>
              <a:rPr lang="zh-CN" altLang="en-US" sz="2400" dirty="0" smtClean="0">
                <a:latin typeface="楷体" pitchFamily="49" charset="-122"/>
                <a:ea typeface="楷体" pitchFamily="49" charset="-122"/>
              </a:rPr>
              <a:t>大于</a:t>
            </a:r>
            <a:r>
              <a:rPr lang="en-US" altLang="zh-CN" sz="2400" dirty="0" smtClean="0">
                <a:latin typeface="楷体" pitchFamily="49" charset="-122"/>
                <a:ea typeface="楷体" pitchFamily="49" charset="-122"/>
              </a:rPr>
              <a:t>6 </a:t>
            </a:r>
            <a:r>
              <a:rPr lang="zh-CN" altLang="en-US" sz="2400" dirty="0" smtClean="0">
                <a:latin typeface="楷体" pitchFamily="49" charset="-122"/>
                <a:ea typeface="楷体" pitchFamily="49" charset="-122"/>
              </a:rPr>
              <a:t>个的自由度。</a:t>
            </a:r>
            <a:endParaRPr lang="en-US" altLang="zh-CN" sz="2400" dirty="0" smtClean="0">
              <a:latin typeface="楷体" pitchFamily="49" charset="-122"/>
              <a:ea typeface="楷体" pitchFamily="49" charset="-122"/>
            </a:endParaRPr>
          </a:p>
        </p:txBody>
      </p:sp>
      <p:sp>
        <p:nvSpPr>
          <p:cNvPr id="18" name="TextBox 17"/>
          <p:cNvSpPr txBox="1"/>
          <p:nvPr/>
        </p:nvSpPr>
        <p:spPr>
          <a:xfrm>
            <a:off x="500034" y="1428736"/>
            <a:ext cx="771530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）机器人的技术参数</a:t>
            </a:r>
            <a:endParaRPr lang="zh-CN" altLang="en-US" sz="2800" b="1" dirty="0">
              <a:solidFill>
                <a:srgbClr val="002060"/>
              </a:solidFill>
              <a:latin typeface="楷体" pitchFamily="49" charset="-122"/>
              <a:ea typeface="楷体" pitchFamily="49" charset="-122"/>
            </a:endParaRPr>
          </a:p>
        </p:txBody>
      </p:sp>
      <p:sp>
        <p:nvSpPr>
          <p:cNvPr id="15" name="TextBox 14"/>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0"/>
                                  </p:stCondLst>
                                  <p:childTnLst>
                                    <p:animClr clrSpc="rgb">
                                      <p:cBhvr override="childStyle">
                                        <p:cTn id="16" dur="500" fill="hold"/>
                                        <p:tgtEl>
                                          <p:spTgt spid="11"/>
                                        </p:tgtEl>
                                        <p:attrNameLst>
                                          <p:attrName>style.color</p:attrName>
                                        </p:attrNameLst>
                                      </p:cBhvr>
                                      <p:to>
                                        <a:srgbClr val="993300"/>
                                      </p:to>
                                    </p:animClr>
                                  </p:childTnLst>
                                </p:cTn>
                              </p:par>
                            </p:childTnLst>
                          </p:cTn>
                        </p:par>
                      </p:childTnLst>
                    </p:cTn>
                  </p:par>
                  <p:par>
                    <p:cTn id="17" fill="hold">
                      <p:stCondLst>
                        <p:cond delay="indefinite"/>
                      </p:stCondLst>
                      <p:childTnLst>
                        <p:par>
                          <p:cTn id="18" fill="hold">
                            <p:stCondLst>
                              <p:cond delay="0"/>
                            </p:stCondLst>
                            <p:childTnLst>
                              <p:par>
                                <p:cTn id="19" presetID="3" presetClass="emph" presetSubtype="2" fill="hold" grpId="1" nodeType="clickEffect">
                                  <p:stCondLst>
                                    <p:cond delay="0"/>
                                  </p:stCondLst>
                                  <p:childTnLst>
                                    <p:animClr clrSpc="rgb">
                                      <p:cBhvr override="childStyle">
                                        <p:cTn id="20" dur="500" fill="hold"/>
                                        <p:tgtEl>
                                          <p:spTgt spid="9"/>
                                        </p:tgtEl>
                                        <p:attrNameLst>
                                          <p:attrName>style.color</p:attrName>
                                        </p:attrNameLst>
                                      </p:cBhvr>
                                      <p:to>
                                        <a:schemeClr val="accent2"/>
                                      </p:to>
                                    </p:animClr>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ox(in)">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0"/>
                                  </p:stCondLst>
                                  <p:childTnLst>
                                    <p:animClr clrSpc="rgb">
                                      <p:cBhvr override="childStyle">
                                        <p:cTn id="29" dur="500" fill="hold"/>
                                        <p:tgtEl>
                                          <p:spTgt spid="12"/>
                                        </p:tgtEl>
                                        <p:attrNameLst>
                                          <p:attrName>style.color</p:attrName>
                                        </p:attrNameLst>
                                      </p:cBhvr>
                                      <p:to>
                                        <a:schemeClr val="accent2"/>
                                      </p:to>
                                    </p:animClr>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ox(i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grpId="1" nodeType="clickEffect">
                                  <p:stCondLst>
                                    <p:cond delay="0"/>
                                  </p:stCondLst>
                                  <p:childTnLst>
                                    <p:animClr clrSpc="rgb">
                                      <p:cBhvr override="childStyle">
                                        <p:cTn id="38" dur="500" fill="hold"/>
                                        <p:tgtEl>
                                          <p:spTgt spid="13"/>
                                        </p:tgtEl>
                                        <p:attrNameLst>
                                          <p:attrName>style.color</p:attrName>
                                        </p:attrNameLst>
                                      </p:cBhvr>
                                      <p:to>
                                        <a:schemeClr val="accent2"/>
                                      </p:to>
                                    </p:animClr>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ox(in)">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grpId="1" nodeType="clickEffect">
                                  <p:stCondLst>
                                    <p:cond delay="0"/>
                                  </p:stCondLst>
                                  <p:childTnLst>
                                    <p:animClr clrSpc="rgb">
                                      <p:cBhvr override="childStyle">
                                        <p:cTn id="47" dur="500" fill="hold"/>
                                        <p:tgtEl>
                                          <p:spTgt spid="14"/>
                                        </p:tgtEl>
                                        <p:attrNameLst>
                                          <p:attrName>style.color</p:attrName>
                                        </p:attrNameLst>
                                      </p:cBhvr>
                                      <p:to>
                                        <a:schemeClr val="accent2"/>
                                      </p:to>
                                    </p:animClr>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ppt_x"/>
                                          </p:val>
                                        </p:tav>
                                        <p:tav tm="100000">
                                          <p:val>
                                            <p:strVal val="#ppt_x"/>
                                          </p:val>
                                        </p:tav>
                                      </p:tavLst>
                                    </p:anim>
                                    <p:anim calcmode="lin" valueType="num">
                                      <p:cBhvr additive="base">
                                        <p:cTn id="5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1" grpId="0"/>
      <p:bldP spid="11" grpId="1"/>
      <p:bldP spid="12" grpId="0"/>
      <p:bldP spid="12" grpId="1"/>
      <p:bldP spid="13" grpId="0"/>
      <p:bldP spid="13" grpId="1"/>
      <p:bldP spid="14" grpId="0"/>
      <p:bldP spid="14"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85786" y="1285860"/>
            <a:ext cx="8001024"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装配前经过的中间过渡点</a:t>
            </a:r>
            <a:r>
              <a:rPr lang="en-US" sz="2800" b="1" dirty="0" smtClean="0">
                <a:solidFill>
                  <a:srgbClr val="C00000"/>
                </a:solidFill>
                <a:latin typeface="楷体" pitchFamily="49" charset="-122"/>
                <a:ea typeface="楷体" pitchFamily="49" charset="-122"/>
              </a:rPr>
              <a:t>1</a:t>
            </a:r>
            <a:r>
              <a:rPr lang="zh-CN" altLang="en-US" sz="2800" b="1" dirty="0" smtClean="0">
                <a:solidFill>
                  <a:srgbClr val="C00000"/>
                </a:solidFill>
                <a:latin typeface="楷体" pitchFamily="49" charset="-122"/>
                <a:ea typeface="楷体" pitchFamily="49" charset="-122"/>
              </a:rPr>
              <a:t>、点</a:t>
            </a:r>
            <a:r>
              <a:rPr lang="en-US" sz="2800" b="1" dirty="0" smtClean="0">
                <a:solidFill>
                  <a:srgbClr val="C00000"/>
                </a:solidFill>
                <a:latin typeface="楷体" pitchFamily="49" charset="-122"/>
                <a:ea typeface="楷体" pitchFamily="49" charset="-122"/>
              </a:rPr>
              <a:t>2</a:t>
            </a:r>
            <a:r>
              <a:rPr lang="zh-CN" altLang="en-US" sz="2800" b="1" dirty="0" smtClean="0">
                <a:solidFill>
                  <a:srgbClr val="C00000"/>
                </a:solidFill>
                <a:latin typeface="楷体" pitchFamily="49" charset="-122"/>
                <a:ea typeface="楷体" pitchFamily="49" charset="-122"/>
              </a:rPr>
              <a:t>的示意如图所示</a:t>
            </a:r>
            <a:endParaRPr lang="zh-CN" altLang="en-US" sz="2800" b="1" dirty="0">
              <a:solidFill>
                <a:srgbClr val="C00000"/>
              </a:solidFill>
              <a:latin typeface="楷体" pitchFamily="49" charset="-122"/>
              <a:ea typeface="楷体" pitchFamily="49" charset="-122"/>
            </a:endParaRPr>
          </a:p>
        </p:txBody>
      </p:sp>
      <p:pic>
        <p:nvPicPr>
          <p:cNvPr id="7170" name="图片 25"/>
          <p:cNvPicPr>
            <a:picLocks noChangeAspect="1" noChangeArrowheads="1"/>
          </p:cNvPicPr>
          <p:nvPr/>
        </p:nvPicPr>
        <p:blipFill>
          <a:blip r:embed="rId2"/>
          <a:srcRect/>
          <a:stretch>
            <a:fillRect/>
          </a:stretch>
        </p:blipFill>
        <p:spPr bwMode="auto">
          <a:xfrm>
            <a:off x="0" y="2000240"/>
            <a:ext cx="4829906" cy="2571768"/>
          </a:xfrm>
          <a:prstGeom prst="rect">
            <a:avLst/>
          </a:prstGeom>
          <a:noFill/>
          <a:ln w="9525">
            <a:noFill/>
            <a:miter lim="800000"/>
            <a:headEnd/>
            <a:tailEnd/>
          </a:ln>
        </p:spPr>
      </p:pic>
      <p:pic>
        <p:nvPicPr>
          <p:cNvPr id="7171" name="图片 27"/>
          <p:cNvPicPr>
            <a:picLocks noChangeAspect="1" noChangeArrowheads="1"/>
          </p:cNvPicPr>
          <p:nvPr/>
        </p:nvPicPr>
        <p:blipFill>
          <a:blip r:embed="rId3"/>
          <a:srcRect/>
          <a:stretch>
            <a:fillRect/>
          </a:stretch>
        </p:blipFill>
        <p:spPr bwMode="auto">
          <a:xfrm>
            <a:off x="3643306" y="4214818"/>
            <a:ext cx="5461602" cy="2643182"/>
          </a:xfrm>
          <a:prstGeom prst="rect">
            <a:avLst/>
          </a:prstGeom>
          <a:noFill/>
          <a:ln w="9525">
            <a:noFill/>
            <a:miter lim="800000"/>
            <a:headEnd/>
            <a:tailEnd/>
          </a:ln>
        </p:spPr>
      </p:pic>
      <p:sp>
        <p:nvSpPr>
          <p:cNvPr id="7" name="TextBox 6"/>
          <p:cNvSpPr txBox="1"/>
          <p:nvPr/>
        </p:nvSpPr>
        <p:spPr>
          <a:xfrm>
            <a:off x="857224" y="4643446"/>
            <a:ext cx="1285884" cy="400110"/>
          </a:xfrm>
          <a:prstGeom prst="rect">
            <a:avLst/>
          </a:prstGeom>
          <a:noFill/>
        </p:spPr>
        <p:txBody>
          <a:bodyPr wrap="square" rtlCol="0">
            <a:spAutoFit/>
          </a:bodyPr>
          <a:lstStyle/>
          <a:p>
            <a:r>
              <a:rPr lang="zh-CN" altLang="en-US" sz="2000" b="1" dirty="0" smtClean="0"/>
              <a:t>过渡点</a:t>
            </a:r>
            <a:r>
              <a:rPr lang="en-US" altLang="zh-CN" sz="2000" b="1" dirty="0" smtClean="0"/>
              <a:t>1</a:t>
            </a:r>
            <a:endParaRPr lang="zh-CN" altLang="en-US" sz="2000" b="1" dirty="0"/>
          </a:p>
        </p:txBody>
      </p:sp>
      <p:sp>
        <p:nvSpPr>
          <p:cNvPr id="8" name="TextBox 7"/>
          <p:cNvSpPr txBox="1"/>
          <p:nvPr/>
        </p:nvSpPr>
        <p:spPr>
          <a:xfrm>
            <a:off x="6286512" y="3714752"/>
            <a:ext cx="1285884" cy="400110"/>
          </a:xfrm>
          <a:prstGeom prst="rect">
            <a:avLst/>
          </a:prstGeom>
          <a:noFill/>
        </p:spPr>
        <p:txBody>
          <a:bodyPr wrap="square" rtlCol="0">
            <a:spAutoFit/>
          </a:bodyPr>
          <a:lstStyle/>
          <a:p>
            <a:r>
              <a:rPr lang="zh-CN" altLang="en-US" sz="2000" b="1" dirty="0" smtClean="0"/>
              <a:t>过渡点</a:t>
            </a:r>
            <a:r>
              <a:rPr lang="en-US" altLang="zh-CN" sz="2000" b="1" dirty="0" smtClean="0"/>
              <a:t>2</a:t>
            </a:r>
            <a:endParaRPr lang="zh-CN" altLang="en-US" sz="2000" b="1" dirty="0"/>
          </a:p>
        </p:txBody>
      </p:sp>
      <p:sp>
        <p:nvSpPr>
          <p:cNvPr id="9" name="TextBox 8"/>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500166" y="1285860"/>
            <a:ext cx="671517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机器人工作原位</a:t>
            </a:r>
            <a:r>
              <a:rPr lang="en-US" sz="2800" b="1" dirty="0" err="1" smtClean="0">
                <a:solidFill>
                  <a:srgbClr val="C00000"/>
                </a:solidFill>
                <a:latin typeface="楷体" pitchFamily="49" charset="-122"/>
                <a:ea typeface="楷体" pitchFamily="49" charset="-122"/>
              </a:rPr>
              <a:t>pHome</a:t>
            </a:r>
            <a:r>
              <a:rPr lang="zh-CN" altLang="en-US" sz="2800" b="1" dirty="0" smtClean="0">
                <a:solidFill>
                  <a:srgbClr val="C00000"/>
                </a:solidFill>
                <a:latin typeface="楷体" pitchFamily="49" charset="-122"/>
                <a:ea typeface="楷体" pitchFamily="49" charset="-122"/>
              </a:rPr>
              <a:t>，示意如图所示</a:t>
            </a:r>
            <a:endParaRPr lang="zh-CN" altLang="en-US" sz="2800" b="1" dirty="0">
              <a:solidFill>
                <a:srgbClr val="C00000"/>
              </a:solidFill>
              <a:latin typeface="楷体" pitchFamily="49" charset="-122"/>
              <a:ea typeface="楷体" pitchFamily="49" charset="-122"/>
            </a:endParaRPr>
          </a:p>
        </p:txBody>
      </p:sp>
      <p:pic>
        <p:nvPicPr>
          <p:cNvPr id="8194" name="图片 28"/>
          <p:cNvPicPr>
            <a:picLocks noChangeAspect="1" noChangeArrowheads="1"/>
          </p:cNvPicPr>
          <p:nvPr/>
        </p:nvPicPr>
        <p:blipFill>
          <a:blip r:embed="rId2"/>
          <a:srcRect/>
          <a:stretch>
            <a:fillRect/>
          </a:stretch>
        </p:blipFill>
        <p:spPr bwMode="auto">
          <a:xfrm>
            <a:off x="714348" y="1947582"/>
            <a:ext cx="7643866" cy="4767566"/>
          </a:xfrm>
          <a:prstGeom prst="rect">
            <a:avLst/>
          </a:prstGeom>
          <a:noFill/>
          <a:ln w="9525">
            <a:noFill/>
            <a:miter lim="800000"/>
            <a:headEnd/>
            <a:tailEnd/>
          </a:ln>
        </p:spPr>
      </p:pic>
      <p:sp>
        <p:nvSpPr>
          <p:cNvPr id="7" name="TextBox 6"/>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428736"/>
            <a:ext cx="30003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642910" y="2143116"/>
            <a:ext cx="8358214" cy="4461093"/>
          </a:xfrm>
          <a:prstGeom prst="rect">
            <a:avLst/>
          </a:prstGeom>
          <a:noFill/>
        </p:spPr>
        <p:txBody>
          <a:bodyPr wrap="square" rtlCol="0">
            <a:spAutoFit/>
          </a:bodyPr>
          <a:lstStyle/>
          <a:p>
            <a:pPr>
              <a:lnSpc>
                <a:spcPct val="150000"/>
              </a:lnSpc>
            </a:pPr>
            <a:r>
              <a:rPr lang="zh-CN" altLang="en-US" sz="2400" dirty="0" smtClean="0"/>
              <a:t>         在该工作站中的涂胶工序中，实际工具为涂胶枪，固定安装在空间中；实际的工件为机器人夹持的玻璃，随着机器人运动而运动；在工具坐标系和工件坐标的定义过程中，均有一个参数</a:t>
            </a:r>
            <a:r>
              <a:rPr lang="en-US" sz="2400" dirty="0" err="1" smtClean="0"/>
              <a:t>robhold</a:t>
            </a:r>
            <a:r>
              <a:rPr lang="zh-CN" altLang="en-US" sz="2400" dirty="0" smtClean="0"/>
              <a:t>，其表明当前坐标系是否随机器人运动，默认配置为工具为</a:t>
            </a:r>
            <a:r>
              <a:rPr lang="en-US" sz="2400" dirty="0" smtClean="0"/>
              <a:t>TRUE</a:t>
            </a:r>
            <a:r>
              <a:rPr lang="zh-CN" altLang="en-US" sz="2400" dirty="0" smtClean="0"/>
              <a:t>而工件未</a:t>
            </a:r>
            <a:r>
              <a:rPr lang="en-US" sz="2400" dirty="0" smtClean="0"/>
              <a:t>FALSE</a:t>
            </a:r>
            <a:r>
              <a:rPr lang="zh-CN" altLang="en-US" sz="2400" dirty="0" smtClean="0"/>
              <a:t>，而在此案例中正好相反；请尝试在涂胶工序中，采用固定的工具坐标系和移动的工件坐标系组合来进行涂胶工序的执行，并比较两种方式中哪种方式更适合当前的应用场合。</a:t>
            </a:r>
            <a:endParaRPr lang="zh-CN" altLang="en-US" sz="2400" dirty="0"/>
          </a:p>
        </p:txBody>
      </p:sp>
      <p:sp>
        <p:nvSpPr>
          <p:cNvPr id="8" name="TextBox 7"/>
          <p:cNvSpPr txBox="1"/>
          <p:nvPr/>
        </p:nvSpPr>
        <p:spPr>
          <a:xfrm>
            <a:off x="0" y="214290"/>
            <a:ext cx="814393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6.3</a:t>
            </a:r>
            <a:r>
              <a:rPr lang="zh-CN" altLang="en-US" sz="3200" b="1" dirty="0" smtClean="0">
                <a:solidFill>
                  <a:srgbClr val="FF0000"/>
                </a:solidFill>
                <a:latin typeface="楷体" pitchFamily="49" charset="-122"/>
                <a:ea typeface="楷体" pitchFamily="49" charset="-122"/>
              </a:rPr>
              <a:t>玻璃装配任务实施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500166" y="2000240"/>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7</a:t>
            </a:r>
            <a:r>
              <a:rPr lang="zh-CN" altLang="en-US" sz="5400" b="1" dirty="0" smtClean="0">
                <a:solidFill>
                  <a:srgbClr val="002060"/>
                </a:solidFill>
                <a:latin typeface="楷体" pitchFamily="49" charset="-122"/>
                <a:ea typeface="楷体" pitchFamily="49" charset="-122"/>
              </a:rPr>
              <a:t>章 弧焊应用</a:t>
            </a:r>
            <a:endParaRPr lang="zh-CN" altLang="en-US" sz="5400" b="1" dirty="0">
              <a:solidFill>
                <a:srgbClr val="002060"/>
              </a:solidFill>
              <a:latin typeface="楷体" pitchFamily="49" charset="-122"/>
              <a:ea typeface="楷体" pitchFamily="49" charset="-122"/>
            </a:endParaRPr>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8" name="图片 7" descr="0弧焊.jpg"/>
          <p:cNvPicPr>
            <a:picLocks noChangeAspect="1"/>
          </p:cNvPicPr>
          <p:nvPr/>
        </p:nvPicPr>
        <p:blipFill>
          <a:blip r:embed="rId2"/>
          <a:stretch>
            <a:fillRect/>
          </a:stretch>
        </p:blipFill>
        <p:spPr>
          <a:xfrm>
            <a:off x="4429124" y="3390490"/>
            <a:ext cx="4300542" cy="3124613"/>
          </a:xfrm>
          <a:prstGeom prst="rect">
            <a:avLst/>
          </a:prstGeom>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714744" y="285728"/>
            <a:ext cx="2786082"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
        <p:nvSpPr>
          <p:cNvPr id="7" name="TextBox 6"/>
          <p:cNvSpPr txBox="1"/>
          <p:nvPr/>
        </p:nvSpPr>
        <p:spPr>
          <a:xfrm>
            <a:off x="857224" y="1785926"/>
            <a:ext cx="7858180" cy="3970318"/>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．了解弧焊机器人在汽车行业中的应用</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．认识弧焊数据的使用</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．掌握弧焊指令的使用</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．认识弧焊常用</a:t>
            </a:r>
            <a:r>
              <a:rPr lang="en-US" altLang="zh-CN" sz="2800" dirty="0" smtClean="0">
                <a:latin typeface="楷体" pitchFamily="49" charset="-122"/>
                <a:ea typeface="楷体" pitchFamily="49" charset="-122"/>
              </a:rPr>
              <a:t>I/O </a:t>
            </a:r>
            <a:r>
              <a:rPr lang="zh-CN" altLang="en-US" sz="2800" dirty="0" smtClean="0">
                <a:latin typeface="楷体" pitchFamily="49" charset="-122"/>
                <a:ea typeface="楷体" pitchFamily="49" charset="-122"/>
              </a:rPr>
              <a:t>信号的配置及焊接参数</a:t>
            </a:r>
          </a:p>
          <a:p>
            <a:pPr>
              <a:lnSpc>
                <a:spcPct val="150000"/>
              </a:lnSpc>
            </a:pPr>
            <a:r>
              <a:rPr lang="en-US" altLang="zh-CN" sz="2800" dirty="0" smtClean="0">
                <a:latin typeface="楷体" pitchFamily="49" charset="-122"/>
                <a:ea typeface="楷体" pitchFamily="49" charset="-122"/>
              </a:rPr>
              <a:t>5</a:t>
            </a:r>
            <a:r>
              <a:rPr lang="zh-CN" altLang="en-US" sz="2800" dirty="0" smtClean="0">
                <a:latin typeface="楷体" pitchFamily="49" charset="-122"/>
                <a:ea typeface="楷体" pitchFamily="49" charset="-122"/>
              </a:rPr>
              <a:t>．认识弧焊程序编写</a:t>
            </a:r>
          </a:p>
          <a:p>
            <a:pPr>
              <a:lnSpc>
                <a:spcPct val="150000"/>
              </a:lnSpc>
            </a:pPr>
            <a:r>
              <a:rPr lang="en-US" altLang="zh-CN" sz="2800" dirty="0" smtClean="0">
                <a:latin typeface="楷体" pitchFamily="49" charset="-122"/>
                <a:ea typeface="楷体" pitchFamily="49" charset="-122"/>
              </a:rPr>
              <a:t>6</a:t>
            </a:r>
            <a:r>
              <a:rPr lang="zh-CN" altLang="en-US" sz="2800" dirty="0" smtClean="0">
                <a:latin typeface="楷体" pitchFamily="49" charset="-122"/>
                <a:ea typeface="楷体" pitchFamily="49" charset="-122"/>
              </a:rPr>
              <a:t>．了解清枪机构的使用</a:t>
            </a: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7.1</a:t>
            </a:r>
            <a:r>
              <a:rPr lang="zh-CN" altLang="en-US" sz="3200" b="1" dirty="0" smtClean="0">
                <a:solidFill>
                  <a:srgbClr val="FF0000"/>
                </a:solidFill>
                <a:latin typeface="楷体" pitchFamily="49" charset="-122"/>
                <a:ea typeface="楷体" pitchFamily="49" charset="-122"/>
              </a:rPr>
              <a:t>弧焊应用任务描述</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285720" y="1928802"/>
            <a:ext cx="3143272" cy="4154984"/>
          </a:xfrm>
          <a:prstGeom prst="rect">
            <a:avLst/>
          </a:prstGeom>
          <a:noFill/>
        </p:spPr>
        <p:txBody>
          <a:bodyPr wrap="square" rtlCol="0">
            <a:spAutoFit/>
          </a:bodyPr>
          <a:lstStyle/>
          <a:p>
            <a:r>
              <a:rPr lang="zh-CN" altLang="en-US" sz="2400" dirty="0" smtClean="0"/>
              <a:t>本工作站模拟汽车弧焊，演示一条焊缝的焊接过程。本工作站中已经预设动画</a:t>
            </a:r>
          </a:p>
          <a:p>
            <a:r>
              <a:rPr lang="zh-CN" altLang="en-US" sz="2400" dirty="0" smtClean="0"/>
              <a:t>效果，需要在此工作站中依次完成</a:t>
            </a:r>
            <a:r>
              <a:rPr lang="en-US" altLang="zh-CN" sz="2400" dirty="0" smtClean="0"/>
              <a:t>I/O </a:t>
            </a:r>
            <a:r>
              <a:rPr lang="zh-CN" altLang="en-US" sz="2400" dirty="0" smtClean="0"/>
              <a:t>配置、焊接参数设置、程序数据创建、目标点示</a:t>
            </a:r>
          </a:p>
          <a:p>
            <a:r>
              <a:rPr lang="zh-CN" altLang="en-US" sz="2400" dirty="0" smtClean="0"/>
              <a:t>教、程序编写及调试，最终完成整个汽车弧焊的过程。</a:t>
            </a:r>
            <a:endParaRPr lang="zh-CN" altLang="en-US" sz="2400" dirty="0"/>
          </a:p>
        </p:txBody>
      </p:sp>
      <p:pic>
        <p:nvPicPr>
          <p:cNvPr id="1026" name="图片 10"/>
          <p:cNvPicPr>
            <a:picLocks noChangeAspect="1" noChangeArrowheads="1"/>
          </p:cNvPicPr>
          <p:nvPr/>
        </p:nvPicPr>
        <p:blipFill>
          <a:blip r:embed="rId2"/>
          <a:srcRect/>
          <a:stretch>
            <a:fillRect/>
          </a:stretch>
        </p:blipFill>
        <p:spPr bwMode="auto">
          <a:xfrm>
            <a:off x="3500430" y="2071678"/>
            <a:ext cx="5459558"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
        <p:nvSpPr>
          <p:cNvPr id="8" name="TextBox 7"/>
          <p:cNvSpPr txBox="1"/>
          <p:nvPr/>
        </p:nvSpPr>
        <p:spPr>
          <a:xfrm>
            <a:off x="214282" y="1428736"/>
            <a:ext cx="478634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）常用弧焊数据</a:t>
            </a:r>
            <a:endParaRPr lang="zh-CN" altLang="en-US" sz="2800" b="1" dirty="0">
              <a:solidFill>
                <a:srgbClr val="002060"/>
              </a:solidFill>
              <a:latin typeface="楷体" pitchFamily="49" charset="-122"/>
              <a:ea typeface="楷体" pitchFamily="49" charset="-122"/>
            </a:endParaRPr>
          </a:p>
        </p:txBody>
      </p:sp>
      <p:sp>
        <p:nvSpPr>
          <p:cNvPr id="9" name="TextBox 8"/>
          <p:cNvSpPr txBox="1"/>
          <p:nvPr/>
        </p:nvSpPr>
        <p:spPr>
          <a:xfrm>
            <a:off x="500034" y="2285992"/>
            <a:ext cx="478634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）焊接参数</a:t>
            </a:r>
            <a:r>
              <a:rPr lang="en-US" altLang="zh-CN" sz="2800" b="1" dirty="0" err="1" smtClean="0">
                <a:solidFill>
                  <a:srgbClr val="7030A0"/>
                </a:solidFill>
                <a:latin typeface="楷体" pitchFamily="49" charset="-122"/>
                <a:ea typeface="楷体" pitchFamily="49" charset="-122"/>
              </a:rPr>
              <a:t>WeldData</a:t>
            </a:r>
            <a:endParaRPr lang="zh-CN" altLang="en-US" sz="2800" b="1" dirty="0">
              <a:solidFill>
                <a:srgbClr val="7030A0"/>
              </a:solidFill>
              <a:latin typeface="楷体" pitchFamily="49" charset="-122"/>
              <a:ea typeface="楷体" pitchFamily="49" charset="-122"/>
            </a:endParaRPr>
          </a:p>
        </p:txBody>
      </p:sp>
      <p:pic>
        <p:nvPicPr>
          <p:cNvPr id="10" name="图片 9" descr="701.jpg"/>
          <p:cNvPicPr>
            <a:picLocks noChangeAspect="1"/>
          </p:cNvPicPr>
          <p:nvPr/>
        </p:nvPicPr>
        <p:blipFill>
          <a:blip r:embed="rId2"/>
          <a:stretch>
            <a:fillRect/>
          </a:stretch>
        </p:blipFill>
        <p:spPr>
          <a:xfrm>
            <a:off x="4786314" y="3571876"/>
            <a:ext cx="3429024" cy="2575386"/>
          </a:xfrm>
          <a:prstGeom prst="rect">
            <a:avLst/>
          </a:prstGeom>
        </p:spPr>
      </p:pic>
      <p:sp>
        <p:nvSpPr>
          <p:cNvPr id="11" name="TextBox 10"/>
          <p:cNvSpPr txBox="1"/>
          <p:nvPr/>
        </p:nvSpPr>
        <p:spPr>
          <a:xfrm>
            <a:off x="928662" y="3357562"/>
            <a:ext cx="3143272" cy="2862322"/>
          </a:xfrm>
          <a:prstGeom prst="rect">
            <a:avLst/>
          </a:prstGeom>
          <a:noFill/>
        </p:spPr>
        <p:txBody>
          <a:bodyPr wrap="square" rtlCol="0">
            <a:spAutoFit/>
          </a:bodyPr>
          <a:lstStyle/>
          <a:p>
            <a:pPr>
              <a:lnSpc>
                <a:spcPct val="150000"/>
              </a:lnSpc>
            </a:pPr>
            <a:r>
              <a:rPr lang="zh-CN" altLang="en-US" sz="2400" dirty="0" smtClean="0"/>
              <a:t>焊接参数（</a:t>
            </a:r>
            <a:r>
              <a:rPr lang="en-US" sz="2400" dirty="0" err="1" smtClean="0"/>
              <a:t>WeldData</a:t>
            </a:r>
            <a:r>
              <a:rPr lang="zh-CN" altLang="en-US" sz="2400" dirty="0" smtClean="0"/>
              <a:t>）是用来控制在焊接过程中机器人的焊接速度，以及焊机输出的电压和电流的大小。</a:t>
            </a:r>
            <a:endParaRPr lang="zh-CN" altLang="en-US" sz="2400"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500174"/>
            <a:ext cx="478634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）起弧收弧参数</a:t>
            </a:r>
            <a:r>
              <a:rPr lang="en-US" altLang="zh-CN" sz="2800" b="1" dirty="0" err="1" smtClean="0">
                <a:solidFill>
                  <a:srgbClr val="7030A0"/>
                </a:solidFill>
                <a:latin typeface="楷体" pitchFamily="49" charset="-122"/>
                <a:ea typeface="楷体" pitchFamily="49" charset="-122"/>
              </a:rPr>
              <a:t>SeamData</a:t>
            </a:r>
            <a:endParaRPr lang="zh-CN" altLang="en-US" sz="2800" b="1" dirty="0" smtClean="0">
              <a:solidFill>
                <a:srgbClr val="7030A0"/>
              </a:solidFill>
              <a:latin typeface="楷体" pitchFamily="49" charset="-122"/>
              <a:ea typeface="楷体" pitchFamily="49" charset="-122"/>
            </a:endParaRPr>
          </a:p>
        </p:txBody>
      </p:sp>
      <p:sp>
        <p:nvSpPr>
          <p:cNvPr id="7" name="TextBox 6"/>
          <p:cNvSpPr txBox="1"/>
          <p:nvPr/>
        </p:nvSpPr>
        <p:spPr>
          <a:xfrm>
            <a:off x="571472" y="2357430"/>
            <a:ext cx="3786214" cy="2862322"/>
          </a:xfrm>
          <a:prstGeom prst="rect">
            <a:avLst/>
          </a:prstGeom>
          <a:noFill/>
        </p:spPr>
        <p:txBody>
          <a:bodyPr wrap="square" rtlCol="0">
            <a:spAutoFit/>
          </a:bodyPr>
          <a:lstStyle/>
          <a:p>
            <a:pPr>
              <a:lnSpc>
                <a:spcPct val="150000"/>
              </a:lnSpc>
            </a:pPr>
            <a:r>
              <a:rPr lang="zh-CN" altLang="en-US" sz="2400" dirty="0" smtClean="0"/>
              <a:t>起弧收弧参数（</a:t>
            </a:r>
            <a:r>
              <a:rPr lang="en-US" altLang="zh-CN" sz="2400" dirty="0" err="1" smtClean="0"/>
              <a:t>SeamData</a:t>
            </a:r>
            <a:r>
              <a:rPr lang="zh-CN" altLang="en-US" sz="2400" dirty="0" smtClean="0"/>
              <a:t>）用来控制焊接开始前和结束后的吹保护气的时间长度，以保证焊接时的稳定性和焊缝的完整性。</a:t>
            </a:r>
            <a:endParaRPr lang="zh-CN" altLang="en-US" sz="2400" dirty="0"/>
          </a:p>
        </p:txBody>
      </p:sp>
      <p:pic>
        <p:nvPicPr>
          <p:cNvPr id="8" name="图片 7" descr="702.jpg"/>
          <p:cNvPicPr>
            <a:picLocks noChangeAspect="1"/>
          </p:cNvPicPr>
          <p:nvPr/>
        </p:nvPicPr>
        <p:blipFill>
          <a:blip r:embed="rId2"/>
          <a:stretch>
            <a:fillRect/>
          </a:stretch>
        </p:blipFill>
        <p:spPr>
          <a:xfrm>
            <a:off x="4773324" y="2500305"/>
            <a:ext cx="3799203" cy="2786083"/>
          </a:xfrm>
          <a:prstGeom prst="rect">
            <a:avLst/>
          </a:prstGeom>
        </p:spPr>
      </p:pic>
      <p:sp>
        <p:nvSpPr>
          <p:cNvPr id="9" name="TextBox 8"/>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58" y="1500174"/>
            <a:ext cx="478634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）摆弧参数</a:t>
            </a:r>
            <a:r>
              <a:rPr lang="en-US" altLang="zh-CN" sz="2800" b="1" dirty="0" err="1" smtClean="0">
                <a:solidFill>
                  <a:srgbClr val="7030A0"/>
                </a:solidFill>
                <a:latin typeface="楷体" pitchFamily="49" charset="-122"/>
                <a:ea typeface="楷体" pitchFamily="49" charset="-122"/>
              </a:rPr>
              <a:t>WeaveData</a:t>
            </a:r>
            <a:endParaRPr lang="zh-CN" altLang="en-US" sz="2800" b="1" dirty="0" smtClean="0">
              <a:solidFill>
                <a:srgbClr val="7030A0"/>
              </a:solidFill>
              <a:latin typeface="楷体" pitchFamily="49" charset="-122"/>
              <a:ea typeface="楷体" pitchFamily="49" charset="-122"/>
            </a:endParaRPr>
          </a:p>
        </p:txBody>
      </p:sp>
      <p:sp>
        <p:nvSpPr>
          <p:cNvPr id="8" name="TextBox 7"/>
          <p:cNvSpPr txBox="1"/>
          <p:nvPr/>
        </p:nvSpPr>
        <p:spPr>
          <a:xfrm>
            <a:off x="285720" y="2214554"/>
            <a:ext cx="4214842" cy="4461093"/>
          </a:xfrm>
          <a:prstGeom prst="rect">
            <a:avLst/>
          </a:prstGeom>
          <a:noFill/>
        </p:spPr>
        <p:txBody>
          <a:bodyPr wrap="square" rtlCol="0">
            <a:spAutoFit/>
          </a:bodyPr>
          <a:lstStyle/>
          <a:p>
            <a:pPr>
              <a:lnSpc>
                <a:spcPct val="150000"/>
              </a:lnSpc>
            </a:pPr>
            <a:r>
              <a:rPr lang="zh-CN" altLang="en-US" sz="2400" dirty="0" smtClean="0"/>
              <a:t>摆弧参数（</a:t>
            </a:r>
            <a:r>
              <a:rPr lang="en-US" altLang="zh-CN" sz="2400" dirty="0" err="1" smtClean="0"/>
              <a:t>WeaveData</a:t>
            </a:r>
            <a:r>
              <a:rPr lang="zh-CN" altLang="en-US" sz="2400" dirty="0" smtClean="0"/>
              <a:t>）用来控制机器人焊接过程中焊枪的摆动。通常在焊缝的宽度超过焊丝直径较多时通过焊枪的摆动来填充焊缝。 该参数属于可选项，如果焊缝宽度较小，机器人线性焊接可以满足的情况下不选用该参数。</a:t>
            </a:r>
            <a:endParaRPr lang="zh-CN" altLang="en-US" sz="2400" dirty="0"/>
          </a:p>
        </p:txBody>
      </p:sp>
      <p:pic>
        <p:nvPicPr>
          <p:cNvPr id="9" name="图片 8" descr="703.jpg"/>
          <p:cNvPicPr>
            <a:picLocks noChangeAspect="1"/>
          </p:cNvPicPr>
          <p:nvPr/>
        </p:nvPicPr>
        <p:blipFill>
          <a:blip r:embed="rId2"/>
          <a:stretch>
            <a:fillRect/>
          </a:stretch>
        </p:blipFill>
        <p:spPr>
          <a:xfrm>
            <a:off x="4857752" y="2500306"/>
            <a:ext cx="4000528" cy="3496864"/>
          </a:xfrm>
          <a:prstGeom prst="rect">
            <a:avLst/>
          </a:prstGeom>
        </p:spPr>
      </p:pic>
      <p:sp>
        <p:nvSpPr>
          <p:cNvPr id="10" name="TextBox 9"/>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285720" y="1357298"/>
            <a:ext cx="4643470"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）常用弧焊指令</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1285852" y="2000240"/>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）线性焊接开始指令“</a:t>
            </a:r>
            <a:r>
              <a:rPr lang="en-US" altLang="zh-CN" sz="2800" b="1" dirty="0" err="1" smtClean="0">
                <a:solidFill>
                  <a:srgbClr val="7030A0"/>
                </a:solidFill>
                <a:latin typeface="楷体" pitchFamily="49" charset="-122"/>
                <a:ea typeface="楷体" pitchFamily="49" charset="-122"/>
              </a:rPr>
              <a:t>ArcLStart</a:t>
            </a:r>
            <a:r>
              <a:rPr lang="en-US" altLang="zh-CN" sz="2800" b="1" dirty="0" smtClean="0">
                <a:solidFill>
                  <a:srgbClr val="7030A0"/>
                </a:solidFill>
                <a:latin typeface="楷体" pitchFamily="49" charset="-122"/>
                <a:ea typeface="楷体" pitchFamily="49" charset="-122"/>
              </a:rPr>
              <a:t>”</a:t>
            </a:r>
            <a:endParaRPr lang="zh-CN" altLang="en-US" sz="2800" b="1" dirty="0">
              <a:solidFill>
                <a:srgbClr val="7030A0"/>
              </a:solidFill>
              <a:latin typeface="楷体" pitchFamily="49" charset="-122"/>
              <a:ea typeface="楷体" pitchFamily="49" charset="-122"/>
            </a:endParaRPr>
          </a:p>
        </p:txBody>
      </p:sp>
      <p:sp>
        <p:nvSpPr>
          <p:cNvPr id="9" name="TextBox 8"/>
          <p:cNvSpPr txBox="1"/>
          <p:nvPr/>
        </p:nvSpPr>
        <p:spPr>
          <a:xfrm>
            <a:off x="2071670" y="2714620"/>
            <a:ext cx="6643734" cy="769441"/>
          </a:xfrm>
          <a:prstGeom prst="rect">
            <a:avLst/>
          </a:prstGeom>
          <a:noFill/>
        </p:spPr>
        <p:txBody>
          <a:bodyPr wrap="square" rtlCol="0">
            <a:spAutoFit/>
          </a:bodyPr>
          <a:lstStyle/>
          <a:p>
            <a:r>
              <a:rPr lang="zh-CN" altLang="en-US" sz="2200" dirty="0" smtClean="0"/>
              <a:t>用于直线焊缝的焊接开始，工具中心点线性移动到指定目标位置，整个焊接过程通过参数监控和控制。</a:t>
            </a:r>
            <a:endParaRPr lang="zh-CN" altLang="en-US" sz="2200" dirty="0"/>
          </a:p>
        </p:txBody>
      </p:sp>
      <p:sp>
        <p:nvSpPr>
          <p:cNvPr id="10" name="矩形 9"/>
          <p:cNvSpPr/>
          <p:nvPr/>
        </p:nvSpPr>
        <p:spPr>
          <a:xfrm>
            <a:off x="285720" y="2714620"/>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11" name="矩形 10"/>
          <p:cNvSpPr/>
          <p:nvPr/>
        </p:nvSpPr>
        <p:spPr>
          <a:xfrm>
            <a:off x="285720" y="3714752"/>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2" name="TextBox 11"/>
          <p:cNvSpPr txBox="1"/>
          <p:nvPr/>
        </p:nvSpPr>
        <p:spPr>
          <a:xfrm>
            <a:off x="2071670" y="3714752"/>
            <a:ext cx="6000792" cy="461665"/>
          </a:xfrm>
          <a:prstGeom prst="rect">
            <a:avLst/>
          </a:prstGeom>
          <a:noFill/>
        </p:spPr>
        <p:txBody>
          <a:bodyPr wrap="square" rtlCol="0">
            <a:spAutoFit/>
          </a:bodyPr>
          <a:lstStyle/>
          <a:p>
            <a:r>
              <a:rPr lang="en-US" altLang="zh-CN" sz="2400" dirty="0" err="1" smtClean="0"/>
              <a:t>ArcLStart</a:t>
            </a:r>
            <a:r>
              <a:rPr lang="en-US" altLang="zh-CN" sz="2400" dirty="0" smtClean="0"/>
              <a:t> p1, v100, seam1, weld5, fine, gun1;</a:t>
            </a:r>
            <a:endParaRPr lang="zh-CN" altLang="en-US" sz="2400" dirty="0"/>
          </a:p>
        </p:txBody>
      </p:sp>
      <p:sp>
        <p:nvSpPr>
          <p:cNvPr id="13" name="矩形 12"/>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pic>
        <p:nvPicPr>
          <p:cNvPr id="14" name="图片 13" descr="704.jpg"/>
          <p:cNvPicPr>
            <a:picLocks noChangeAspect="1"/>
          </p:cNvPicPr>
          <p:nvPr/>
        </p:nvPicPr>
        <p:blipFill>
          <a:blip r:embed="rId2"/>
          <a:stretch>
            <a:fillRect/>
          </a:stretch>
        </p:blipFill>
        <p:spPr>
          <a:xfrm>
            <a:off x="2143108" y="4527202"/>
            <a:ext cx="6143668" cy="2259384"/>
          </a:xfrm>
          <a:prstGeom prst="rect">
            <a:avLst/>
          </a:prstGeom>
        </p:spPr>
      </p:pic>
      <p:sp>
        <p:nvSpPr>
          <p:cNvPr id="15" name="TextBox 14"/>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571612"/>
            <a:ext cx="814393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）定位精度和重复定位精度</a:t>
            </a:r>
          </a:p>
        </p:txBody>
      </p:sp>
      <p:sp>
        <p:nvSpPr>
          <p:cNvPr id="8" name="TextBox 7"/>
          <p:cNvSpPr txBox="1"/>
          <p:nvPr/>
        </p:nvSpPr>
        <p:spPr>
          <a:xfrm>
            <a:off x="642910" y="2357430"/>
            <a:ext cx="8429652" cy="3046988"/>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定位精度：</a:t>
            </a:r>
            <a:r>
              <a:rPr lang="zh-CN" altLang="en-US" sz="2400" dirty="0" smtClean="0">
                <a:latin typeface="楷体" pitchFamily="49" charset="-122"/>
                <a:ea typeface="楷体" pitchFamily="49" charset="-122"/>
              </a:rPr>
              <a:t>指机器人末端操作器的实际位置与目标位置</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的偏差，由机械误差、控制算法误差与系统</a:t>
            </a:r>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分辨率等部分组成。</a:t>
            </a:r>
            <a:endParaRPr lang="en-US" altLang="zh-CN" sz="2400" dirty="0" smtClean="0">
              <a:latin typeface="楷体" pitchFamily="49" charset="-122"/>
              <a:ea typeface="楷体" pitchFamily="49" charset="-122"/>
            </a:endParaRPr>
          </a:p>
          <a:p>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指在同一环境、同一目标动作、同一命令下，</a:t>
            </a:r>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机器人连续重复运动若干次时，其位置的分</a:t>
            </a:r>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散情况，是关于机器人的统计数据。</a:t>
            </a:r>
            <a:endParaRPr lang="en-US" altLang="zh-CN" sz="2400" dirty="0" smtClean="0">
              <a:latin typeface="楷体" pitchFamily="49" charset="-122"/>
              <a:ea typeface="楷体" pitchFamily="49" charset="-122"/>
            </a:endParaRPr>
          </a:p>
          <a:p>
            <a:endParaRPr lang="zh-CN" altLang="en-US" sz="2400" dirty="0">
              <a:latin typeface="楷体" pitchFamily="49" charset="-122"/>
              <a:ea typeface="楷体" pitchFamily="49" charset="-122"/>
            </a:endParaRPr>
          </a:p>
        </p:txBody>
      </p:sp>
      <p:sp>
        <p:nvSpPr>
          <p:cNvPr id="9" name="TextBox 8"/>
          <p:cNvSpPr txBox="1"/>
          <p:nvPr/>
        </p:nvSpPr>
        <p:spPr>
          <a:xfrm>
            <a:off x="714348" y="5572140"/>
            <a:ext cx="7429552" cy="830997"/>
          </a:xfrm>
          <a:prstGeom prst="rect">
            <a:avLst/>
          </a:prstGeom>
          <a:noFill/>
        </p:spPr>
        <p:txBody>
          <a:bodyPr wrap="square" rtlCol="0">
            <a:spAutoFit/>
          </a:bodyPr>
          <a:lstStyle/>
          <a:p>
            <a:r>
              <a:rPr lang="zh-CN" altLang="en-US" sz="2400" b="1" dirty="0" smtClean="0">
                <a:latin typeface="楷体" pitchFamily="49" charset="-122"/>
                <a:ea typeface="楷体" pitchFamily="49" charset="-122"/>
              </a:rPr>
              <a:t>衡量示教</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再现方式工业机器人水平的是哪种位置精度？</a:t>
            </a:r>
          </a:p>
          <a:p>
            <a:endParaRPr lang="zh-CN" altLang="en-US" sz="2400" b="1" dirty="0">
              <a:latin typeface="楷体" pitchFamily="49" charset="-122"/>
              <a:ea typeface="楷体" pitchFamily="49" charset="-122"/>
            </a:endParaRPr>
          </a:p>
        </p:txBody>
      </p:sp>
      <p:sp>
        <p:nvSpPr>
          <p:cNvPr id="10" name="TextBox 9"/>
          <p:cNvSpPr txBox="1"/>
          <p:nvPr/>
        </p:nvSpPr>
        <p:spPr>
          <a:xfrm>
            <a:off x="642910" y="3786190"/>
            <a:ext cx="2286016" cy="461665"/>
          </a:xfrm>
          <a:prstGeom prst="rect">
            <a:avLst/>
          </a:prstGeom>
          <a:noFill/>
        </p:spPr>
        <p:txBody>
          <a:bodyPr wrap="square" rtlCol="0">
            <a:spAutoFit/>
          </a:bodyPr>
          <a:lstStyle/>
          <a:p>
            <a:r>
              <a:rPr lang="zh-CN" altLang="en-US" sz="2400" b="1" dirty="0" smtClean="0">
                <a:solidFill>
                  <a:srgbClr val="FF0000"/>
                </a:solidFill>
              </a:rPr>
              <a:t>重复定位精度</a:t>
            </a:r>
            <a:r>
              <a:rPr lang="zh-CN" altLang="en-US" sz="2400" b="1" dirty="0" smtClean="0">
                <a:solidFill>
                  <a:srgbClr val="FF0000"/>
                </a:solidFill>
                <a:latin typeface="楷体" pitchFamily="49" charset="-122"/>
                <a:ea typeface="楷体" pitchFamily="49" charset="-122"/>
              </a:rPr>
              <a:t>：</a:t>
            </a:r>
            <a:endParaRPr lang="zh-CN" altLang="en-US" sz="2400" dirty="0">
              <a:solidFill>
                <a:srgbClr val="FF0000"/>
              </a:solidFill>
            </a:endParaRPr>
          </a:p>
        </p:txBody>
      </p:sp>
      <p:sp>
        <p:nvSpPr>
          <p:cNvPr id="11" name="TextBox 10"/>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p:cBhvr override="childStyle">
                                        <p:cTn id="11" dur="2000" fill="hold"/>
                                        <p:tgtEl>
                                          <p:spTgt spid="10"/>
                                        </p:tgtEl>
                                        <p:attrNameLst>
                                          <p:attrName>style.color</p:attrName>
                                        </p:attrNameLst>
                                      </p:cBhvr>
                                      <p:to>
                                        <a:schemeClr val="hlink"/>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428596"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 </a:t>
            </a:r>
            <a:r>
              <a:rPr lang="zh-CN" altLang="en-US" sz="2800" b="1" dirty="0" smtClean="0">
                <a:solidFill>
                  <a:srgbClr val="7030A0"/>
                </a:solidFill>
                <a:latin typeface="楷体" pitchFamily="49" charset="-122"/>
                <a:ea typeface="楷体" pitchFamily="49" charset="-122"/>
              </a:rPr>
              <a:t>线性焊接指令“</a:t>
            </a:r>
            <a:r>
              <a:rPr lang="en-US" altLang="zh-CN" sz="2800" b="1" dirty="0" err="1" smtClean="0">
                <a:solidFill>
                  <a:srgbClr val="7030A0"/>
                </a:solidFill>
                <a:latin typeface="楷体" pitchFamily="49" charset="-122"/>
                <a:ea typeface="楷体" pitchFamily="49" charset="-122"/>
              </a:rPr>
              <a:t>ArcL</a:t>
            </a:r>
            <a:r>
              <a:rPr lang="en-US" altLang="zh-CN" sz="2800" b="1" dirty="0" smtClean="0">
                <a:solidFill>
                  <a:srgbClr val="7030A0"/>
                </a:solidFill>
                <a:latin typeface="楷体" pitchFamily="49" charset="-122"/>
                <a:ea typeface="楷体" pitchFamily="49" charset="-122"/>
              </a:rPr>
              <a:t>”</a:t>
            </a:r>
            <a:endParaRPr lang="zh-CN" altLang="en-US" sz="2800" b="1" dirty="0" smtClean="0">
              <a:solidFill>
                <a:srgbClr val="7030A0"/>
              </a:solidFill>
              <a:latin typeface="楷体" pitchFamily="49" charset="-122"/>
              <a:ea typeface="楷体" pitchFamily="49" charset="-122"/>
            </a:endParaRPr>
          </a:p>
        </p:txBody>
      </p:sp>
      <p:sp>
        <p:nvSpPr>
          <p:cNvPr id="8" name="矩形 7"/>
          <p:cNvSpPr/>
          <p:nvPr/>
        </p:nvSpPr>
        <p:spPr>
          <a:xfrm>
            <a:off x="285720" y="2143116"/>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9" name="矩形 8"/>
          <p:cNvSpPr/>
          <p:nvPr/>
        </p:nvSpPr>
        <p:spPr>
          <a:xfrm>
            <a:off x="285720" y="3253087"/>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矩形 9"/>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1" name="TextBox 10"/>
          <p:cNvSpPr txBox="1"/>
          <p:nvPr/>
        </p:nvSpPr>
        <p:spPr>
          <a:xfrm>
            <a:off x="2143108" y="2143116"/>
            <a:ext cx="7000892" cy="830997"/>
          </a:xfrm>
          <a:prstGeom prst="rect">
            <a:avLst/>
          </a:prstGeom>
          <a:noFill/>
        </p:spPr>
        <p:txBody>
          <a:bodyPr wrap="square" rtlCol="0">
            <a:spAutoFit/>
          </a:bodyPr>
          <a:lstStyle/>
          <a:p>
            <a:r>
              <a:rPr lang="zh-CN" altLang="en-US" sz="2400" dirty="0" smtClean="0"/>
              <a:t>用于直线焊缝的焊接，工具中心点线性移动到指定目标位置，焊接过程通过参数控制。</a:t>
            </a:r>
            <a:endParaRPr lang="zh-CN" altLang="en-US" sz="2400" dirty="0"/>
          </a:p>
        </p:txBody>
      </p:sp>
      <p:sp>
        <p:nvSpPr>
          <p:cNvPr id="12" name="TextBox 11"/>
          <p:cNvSpPr txBox="1"/>
          <p:nvPr/>
        </p:nvSpPr>
        <p:spPr>
          <a:xfrm>
            <a:off x="2143108" y="3286124"/>
            <a:ext cx="7000892" cy="430887"/>
          </a:xfrm>
          <a:prstGeom prst="rect">
            <a:avLst/>
          </a:prstGeom>
          <a:noFill/>
        </p:spPr>
        <p:txBody>
          <a:bodyPr wrap="square" rtlCol="0">
            <a:spAutoFit/>
          </a:bodyPr>
          <a:lstStyle/>
          <a:p>
            <a:r>
              <a:rPr lang="en-US" altLang="zh-CN" sz="2200" dirty="0" err="1" smtClean="0"/>
              <a:t>ArcL</a:t>
            </a:r>
            <a:r>
              <a:rPr lang="en-US" altLang="zh-CN" sz="2200" dirty="0" smtClean="0"/>
              <a:t> *, v100, seam1, weld5\Weave:=Weave1, z10, gun1</a:t>
            </a:r>
            <a:endParaRPr lang="zh-CN" altLang="en-US" sz="2200" dirty="0"/>
          </a:p>
        </p:txBody>
      </p:sp>
      <p:pic>
        <p:nvPicPr>
          <p:cNvPr id="13" name="图片 12" descr="705.jpg"/>
          <p:cNvPicPr>
            <a:picLocks noChangeAspect="1"/>
          </p:cNvPicPr>
          <p:nvPr/>
        </p:nvPicPr>
        <p:blipFill>
          <a:blip r:embed="rId2"/>
          <a:stretch>
            <a:fillRect/>
          </a:stretch>
        </p:blipFill>
        <p:spPr>
          <a:xfrm>
            <a:off x="1928794" y="4500570"/>
            <a:ext cx="6504452" cy="2214578"/>
          </a:xfrm>
          <a:prstGeom prst="rect">
            <a:avLst/>
          </a:prstGeom>
        </p:spPr>
      </p:pic>
      <p:sp>
        <p:nvSpPr>
          <p:cNvPr id="14" name="TextBox 13"/>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）线性焊接结束指令“</a:t>
            </a:r>
            <a:r>
              <a:rPr lang="en-US" altLang="zh-CN" sz="2800" b="1" dirty="0" err="1" smtClean="0">
                <a:solidFill>
                  <a:srgbClr val="7030A0"/>
                </a:solidFill>
                <a:latin typeface="楷体" pitchFamily="49" charset="-122"/>
                <a:ea typeface="楷体" pitchFamily="49" charset="-122"/>
              </a:rPr>
              <a:t>ArcLEnd</a:t>
            </a:r>
            <a:r>
              <a:rPr lang="en-US" altLang="zh-CN" sz="2800" b="1" dirty="0" smtClean="0">
                <a:solidFill>
                  <a:srgbClr val="7030A0"/>
                </a:solidFill>
                <a:latin typeface="楷体" pitchFamily="49" charset="-122"/>
                <a:ea typeface="楷体" pitchFamily="49" charset="-122"/>
              </a:rPr>
              <a:t>”</a:t>
            </a:r>
            <a:endParaRPr lang="zh-CN" altLang="en-US" sz="2800" b="1" dirty="0" smtClean="0">
              <a:solidFill>
                <a:srgbClr val="7030A0"/>
              </a:solidFill>
              <a:latin typeface="楷体" pitchFamily="49" charset="-122"/>
              <a:ea typeface="楷体" pitchFamily="49" charset="-122"/>
            </a:endParaRPr>
          </a:p>
        </p:txBody>
      </p:sp>
      <p:sp>
        <p:nvSpPr>
          <p:cNvPr id="7" name="矩形 6"/>
          <p:cNvSpPr/>
          <p:nvPr/>
        </p:nvSpPr>
        <p:spPr>
          <a:xfrm>
            <a:off x="285720" y="2143116"/>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8" name="矩形 7"/>
          <p:cNvSpPr/>
          <p:nvPr/>
        </p:nvSpPr>
        <p:spPr>
          <a:xfrm>
            <a:off x="285720" y="3538839"/>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9" name="矩形 8"/>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0" name="TextBox 9"/>
          <p:cNvSpPr txBox="1"/>
          <p:nvPr/>
        </p:nvSpPr>
        <p:spPr>
          <a:xfrm>
            <a:off x="2143108" y="2143116"/>
            <a:ext cx="6572296" cy="1200329"/>
          </a:xfrm>
          <a:prstGeom prst="rect">
            <a:avLst/>
          </a:prstGeom>
          <a:noFill/>
        </p:spPr>
        <p:txBody>
          <a:bodyPr wrap="square" rtlCol="0">
            <a:spAutoFit/>
          </a:bodyPr>
          <a:lstStyle/>
          <a:p>
            <a:r>
              <a:rPr lang="zh-CN" altLang="en-US" sz="2400" dirty="0" smtClean="0"/>
              <a:t>用于直线焊缝的焊接结束，工具中心点线性移动到指定目标位置，整个焊接过程通过参数监控和控制。</a:t>
            </a:r>
            <a:endParaRPr lang="zh-CN" altLang="en-US" sz="2400" dirty="0"/>
          </a:p>
        </p:txBody>
      </p:sp>
      <p:sp>
        <p:nvSpPr>
          <p:cNvPr id="11" name="TextBox 10"/>
          <p:cNvSpPr txBox="1"/>
          <p:nvPr/>
        </p:nvSpPr>
        <p:spPr>
          <a:xfrm>
            <a:off x="2143108" y="3538839"/>
            <a:ext cx="5643602" cy="461665"/>
          </a:xfrm>
          <a:prstGeom prst="rect">
            <a:avLst/>
          </a:prstGeom>
          <a:noFill/>
        </p:spPr>
        <p:txBody>
          <a:bodyPr wrap="square" rtlCol="0">
            <a:spAutoFit/>
          </a:bodyPr>
          <a:lstStyle/>
          <a:p>
            <a:r>
              <a:rPr lang="en-US" altLang="zh-CN" sz="2400" dirty="0" err="1" smtClean="0"/>
              <a:t>ArcLEnd</a:t>
            </a:r>
            <a:r>
              <a:rPr lang="en-US" altLang="zh-CN" sz="2400" dirty="0" smtClean="0"/>
              <a:t> p2, v100, seam1, weld5, fine, gun1;</a:t>
            </a:r>
            <a:endParaRPr lang="zh-CN" altLang="en-US" sz="2400" dirty="0"/>
          </a:p>
        </p:txBody>
      </p:sp>
      <p:pic>
        <p:nvPicPr>
          <p:cNvPr id="13" name="图片 12" descr="706.jpg"/>
          <p:cNvPicPr>
            <a:picLocks noChangeAspect="1"/>
          </p:cNvPicPr>
          <p:nvPr/>
        </p:nvPicPr>
        <p:blipFill>
          <a:blip r:embed="rId2"/>
          <a:stretch>
            <a:fillRect/>
          </a:stretch>
        </p:blipFill>
        <p:spPr>
          <a:xfrm>
            <a:off x="2143108" y="4500586"/>
            <a:ext cx="6162675" cy="2286000"/>
          </a:xfrm>
          <a:prstGeom prst="rect">
            <a:avLst/>
          </a:prstGeom>
        </p:spPr>
      </p:pic>
      <p:sp>
        <p:nvSpPr>
          <p:cNvPr id="12" name="TextBox 11"/>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58" y="1428736"/>
            <a:ext cx="671517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 </a:t>
            </a:r>
            <a:r>
              <a:rPr lang="zh-CN" altLang="en-US" sz="2800" b="1" dirty="0" smtClean="0">
                <a:solidFill>
                  <a:srgbClr val="7030A0"/>
                </a:solidFill>
                <a:latin typeface="楷体" pitchFamily="49" charset="-122"/>
                <a:ea typeface="楷体" pitchFamily="49" charset="-122"/>
              </a:rPr>
              <a:t>圆弧焊接开始指令“</a:t>
            </a:r>
            <a:r>
              <a:rPr lang="en-US" altLang="zh-CN" sz="2800" b="1" dirty="0" err="1" smtClean="0">
                <a:solidFill>
                  <a:srgbClr val="7030A0"/>
                </a:solidFill>
                <a:latin typeface="楷体" pitchFamily="49" charset="-122"/>
                <a:ea typeface="楷体" pitchFamily="49" charset="-122"/>
              </a:rPr>
              <a:t>ArcCStart</a:t>
            </a:r>
            <a:r>
              <a:rPr lang="en-US" altLang="zh-CN" sz="2800" b="1" dirty="0" smtClean="0">
                <a:solidFill>
                  <a:srgbClr val="7030A0"/>
                </a:solidFill>
                <a:latin typeface="楷体" pitchFamily="49" charset="-122"/>
                <a:ea typeface="楷体" pitchFamily="49" charset="-122"/>
              </a:rPr>
              <a:t>”</a:t>
            </a:r>
            <a:endParaRPr lang="zh-CN" altLang="en-US" sz="2800" b="1" dirty="0" smtClean="0">
              <a:solidFill>
                <a:srgbClr val="7030A0"/>
              </a:solidFill>
              <a:latin typeface="楷体" pitchFamily="49" charset="-122"/>
              <a:ea typeface="楷体" pitchFamily="49" charset="-122"/>
            </a:endParaRPr>
          </a:p>
        </p:txBody>
      </p:sp>
      <p:sp>
        <p:nvSpPr>
          <p:cNvPr id="8" name="矩形 7"/>
          <p:cNvSpPr/>
          <p:nvPr/>
        </p:nvSpPr>
        <p:spPr>
          <a:xfrm>
            <a:off x="285720" y="2143116"/>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9" name="矩形 8"/>
          <p:cNvSpPr/>
          <p:nvPr/>
        </p:nvSpPr>
        <p:spPr>
          <a:xfrm>
            <a:off x="285720" y="3538839"/>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矩形 9"/>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1" name="TextBox 10"/>
          <p:cNvSpPr txBox="1"/>
          <p:nvPr/>
        </p:nvSpPr>
        <p:spPr>
          <a:xfrm>
            <a:off x="2214546" y="2143116"/>
            <a:ext cx="6500858" cy="1200329"/>
          </a:xfrm>
          <a:prstGeom prst="rect">
            <a:avLst/>
          </a:prstGeom>
          <a:noFill/>
        </p:spPr>
        <p:txBody>
          <a:bodyPr wrap="square" rtlCol="0">
            <a:spAutoFit/>
          </a:bodyPr>
          <a:lstStyle/>
          <a:p>
            <a:r>
              <a:rPr lang="zh-CN" altLang="en-US" sz="2400" dirty="0" smtClean="0"/>
              <a:t>用于圆弧焊缝的焊接开始，工具中心点圆周运动到指定目标位置，整个焊接过程通过参数监控和控制。</a:t>
            </a:r>
            <a:endParaRPr lang="zh-CN" altLang="en-US" sz="2400" dirty="0"/>
          </a:p>
        </p:txBody>
      </p:sp>
      <p:sp>
        <p:nvSpPr>
          <p:cNvPr id="12" name="TextBox 11"/>
          <p:cNvSpPr txBox="1"/>
          <p:nvPr/>
        </p:nvSpPr>
        <p:spPr>
          <a:xfrm>
            <a:off x="2214546" y="3538839"/>
            <a:ext cx="6357982" cy="461665"/>
          </a:xfrm>
          <a:prstGeom prst="rect">
            <a:avLst/>
          </a:prstGeom>
          <a:noFill/>
        </p:spPr>
        <p:txBody>
          <a:bodyPr wrap="square" rtlCol="0">
            <a:spAutoFit/>
          </a:bodyPr>
          <a:lstStyle/>
          <a:p>
            <a:r>
              <a:rPr lang="en-US" altLang="zh-CN" sz="2400" dirty="0" err="1" smtClean="0"/>
              <a:t>ArcCStart</a:t>
            </a:r>
            <a:r>
              <a:rPr lang="en-US" altLang="zh-CN" sz="2400" dirty="0" smtClean="0"/>
              <a:t> p1, p2, v100, seam1, weld5, fine, gun1</a:t>
            </a:r>
            <a:r>
              <a:rPr lang="zh-CN" altLang="en-US" sz="2400" dirty="0" smtClean="0"/>
              <a:t>；</a:t>
            </a:r>
            <a:endParaRPr lang="zh-CN" altLang="en-US" sz="2400" dirty="0"/>
          </a:p>
        </p:txBody>
      </p:sp>
      <p:sp>
        <p:nvSpPr>
          <p:cNvPr id="13" name="TextBox 12"/>
          <p:cNvSpPr txBox="1"/>
          <p:nvPr/>
        </p:nvSpPr>
        <p:spPr>
          <a:xfrm>
            <a:off x="2214546" y="4429132"/>
            <a:ext cx="5857916" cy="461665"/>
          </a:xfrm>
          <a:prstGeom prst="rect">
            <a:avLst/>
          </a:prstGeom>
          <a:noFill/>
        </p:spPr>
        <p:txBody>
          <a:bodyPr wrap="square" rtlCol="0">
            <a:spAutoFit/>
          </a:bodyPr>
          <a:lstStyle/>
          <a:p>
            <a:r>
              <a:rPr lang="zh-CN" altLang="en-US" sz="2400" dirty="0" smtClean="0"/>
              <a:t>机器人圆弧运动到</a:t>
            </a:r>
            <a:r>
              <a:rPr lang="en-US" altLang="zh-CN" sz="2400" dirty="0" smtClean="0"/>
              <a:t>p2 </a:t>
            </a:r>
            <a:r>
              <a:rPr lang="zh-CN" altLang="en-US" sz="2400" dirty="0" smtClean="0"/>
              <a:t>点，在</a:t>
            </a:r>
            <a:r>
              <a:rPr lang="en-US" altLang="zh-CN" sz="2400" dirty="0" smtClean="0"/>
              <a:t>p2 </a:t>
            </a:r>
            <a:r>
              <a:rPr lang="zh-CN" altLang="en-US" sz="2400" dirty="0" smtClean="0"/>
              <a:t>点开始焊接。</a:t>
            </a:r>
            <a:endParaRPr lang="zh-CN" altLang="en-US" sz="2400" dirty="0"/>
          </a:p>
        </p:txBody>
      </p:sp>
      <p:sp>
        <p:nvSpPr>
          <p:cNvPr id="14" name="TextBox 13"/>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00034"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5</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 </a:t>
            </a:r>
            <a:r>
              <a:rPr lang="zh-CN" altLang="en-US" sz="2800" b="1" dirty="0" smtClean="0">
                <a:solidFill>
                  <a:srgbClr val="7030A0"/>
                </a:solidFill>
                <a:latin typeface="楷体" pitchFamily="49" charset="-122"/>
                <a:ea typeface="楷体" pitchFamily="49" charset="-122"/>
              </a:rPr>
              <a:t>圆弧焊接指令“</a:t>
            </a:r>
            <a:r>
              <a:rPr lang="en-US" altLang="zh-CN" sz="2800" b="1" dirty="0" err="1" smtClean="0">
                <a:solidFill>
                  <a:srgbClr val="7030A0"/>
                </a:solidFill>
                <a:latin typeface="楷体" pitchFamily="49" charset="-122"/>
                <a:ea typeface="楷体" pitchFamily="49" charset="-122"/>
              </a:rPr>
              <a:t>ArcC</a:t>
            </a:r>
            <a:r>
              <a:rPr lang="en-US" altLang="zh-CN" sz="2800" b="1" dirty="0" smtClean="0">
                <a:solidFill>
                  <a:srgbClr val="7030A0"/>
                </a:solidFill>
                <a:latin typeface="楷体" pitchFamily="49" charset="-122"/>
                <a:ea typeface="楷体" pitchFamily="49" charset="-122"/>
              </a:rPr>
              <a:t>”</a:t>
            </a:r>
            <a:endParaRPr lang="zh-CN" altLang="en-US" sz="2800" b="1" dirty="0" smtClean="0">
              <a:solidFill>
                <a:srgbClr val="7030A0"/>
              </a:solidFill>
              <a:latin typeface="楷体" pitchFamily="49" charset="-122"/>
              <a:ea typeface="楷体" pitchFamily="49" charset="-122"/>
            </a:endParaRPr>
          </a:p>
        </p:txBody>
      </p:sp>
      <p:sp>
        <p:nvSpPr>
          <p:cNvPr id="8" name="TextBox 7"/>
          <p:cNvSpPr txBox="1"/>
          <p:nvPr/>
        </p:nvSpPr>
        <p:spPr>
          <a:xfrm>
            <a:off x="2143108" y="2169375"/>
            <a:ext cx="6715172" cy="830997"/>
          </a:xfrm>
          <a:prstGeom prst="rect">
            <a:avLst/>
          </a:prstGeom>
          <a:noFill/>
        </p:spPr>
        <p:txBody>
          <a:bodyPr wrap="square" rtlCol="0">
            <a:spAutoFit/>
          </a:bodyPr>
          <a:lstStyle/>
          <a:p>
            <a:r>
              <a:rPr lang="en-US" altLang="zh-CN" sz="2400" dirty="0" smtClean="0"/>
              <a:t> </a:t>
            </a:r>
            <a:r>
              <a:rPr lang="zh-CN" altLang="en-US" sz="2400" dirty="0" smtClean="0"/>
              <a:t>用于圆弧焊缝的焊接，工具中心点线性移动到指定目标位置，焊接过程通过参数控制。</a:t>
            </a:r>
            <a:endParaRPr lang="zh-CN" altLang="en-US" sz="2400" dirty="0"/>
          </a:p>
        </p:txBody>
      </p:sp>
      <p:sp>
        <p:nvSpPr>
          <p:cNvPr id="9" name="矩形 8"/>
          <p:cNvSpPr/>
          <p:nvPr/>
        </p:nvSpPr>
        <p:spPr>
          <a:xfrm>
            <a:off x="285720" y="2143116"/>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10" name="矩形 9"/>
          <p:cNvSpPr/>
          <p:nvPr/>
        </p:nvSpPr>
        <p:spPr>
          <a:xfrm>
            <a:off x="285720" y="3538839"/>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1" name="矩形 10"/>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2" name="TextBox 11"/>
          <p:cNvSpPr txBox="1"/>
          <p:nvPr/>
        </p:nvSpPr>
        <p:spPr>
          <a:xfrm>
            <a:off x="2143108" y="3569617"/>
            <a:ext cx="6858048" cy="430887"/>
          </a:xfrm>
          <a:prstGeom prst="rect">
            <a:avLst/>
          </a:prstGeom>
          <a:noFill/>
        </p:spPr>
        <p:txBody>
          <a:bodyPr wrap="square" rtlCol="0">
            <a:spAutoFit/>
          </a:bodyPr>
          <a:lstStyle/>
          <a:p>
            <a:r>
              <a:rPr lang="en-US" altLang="zh-CN" sz="2200" dirty="0" err="1" smtClean="0"/>
              <a:t>ArcC</a:t>
            </a:r>
            <a:r>
              <a:rPr lang="en-US" altLang="zh-CN" sz="2200" dirty="0" smtClean="0"/>
              <a:t> *, *, v100, seam1, weld1\Weave:=Weave1, z10,gun1;</a:t>
            </a:r>
            <a:endParaRPr lang="zh-CN" altLang="en-US" sz="2200" dirty="0"/>
          </a:p>
        </p:txBody>
      </p:sp>
      <p:pic>
        <p:nvPicPr>
          <p:cNvPr id="2050" name="Picture 2"/>
          <p:cNvPicPr>
            <a:picLocks noChangeAspect="1" noChangeArrowheads="1"/>
          </p:cNvPicPr>
          <p:nvPr/>
        </p:nvPicPr>
        <p:blipFill>
          <a:blip r:embed="rId2">
            <a:lum bright="-8000" contrast="24000"/>
          </a:blip>
          <a:srcRect/>
          <a:stretch>
            <a:fillRect/>
          </a:stretch>
        </p:blipFill>
        <p:spPr bwMode="auto">
          <a:xfrm>
            <a:off x="2714612" y="4214818"/>
            <a:ext cx="4214842" cy="2626856"/>
          </a:xfrm>
          <a:prstGeom prst="rect">
            <a:avLst/>
          </a:prstGeom>
          <a:noFill/>
          <a:ln w="9525">
            <a:noFill/>
            <a:miter lim="800000"/>
            <a:headEnd/>
            <a:tailEnd/>
          </a:ln>
        </p:spPr>
      </p:pic>
      <p:sp>
        <p:nvSpPr>
          <p:cNvPr id="13" name="TextBox 12"/>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00034" y="1428736"/>
            <a:ext cx="5643602" cy="461665"/>
          </a:xfrm>
          <a:prstGeom prst="rect">
            <a:avLst/>
          </a:prstGeom>
          <a:noFill/>
        </p:spPr>
        <p:txBody>
          <a:bodyPr wrap="square" rtlCol="0">
            <a:spAutoFit/>
          </a:bodyPr>
          <a:lstStyle/>
          <a:p>
            <a:r>
              <a:rPr lang="en-US" altLang="zh-CN" sz="2400" b="1" dirty="0" smtClean="0">
                <a:solidFill>
                  <a:srgbClr val="7030A0"/>
                </a:solidFill>
              </a:rPr>
              <a:t>6</a:t>
            </a:r>
            <a:r>
              <a:rPr lang="zh-CN" altLang="en-US" sz="2400" b="1" dirty="0" smtClean="0">
                <a:solidFill>
                  <a:srgbClr val="7030A0"/>
                </a:solidFill>
              </a:rPr>
              <a:t>）圆弧焊接结束指令“</a:t>
            </a:r>
            <a:r>
              <a:rPr lang="en-US" altLang="zh-CN" sz="2400" b="1" dirty="0" err="1" smtClean="0">
                <a:solidFill>
                  <a:srgbClr val="7030A0"/>
                </a:solidFill>
              </a:rPr>
              <a:t>ArcCEnd</a:t>
            </a:r>
            <a:r>
              <a:rPr lang="en-US" altLang="zh-CN" sz="2400" b="1" dirty="0" smtClean="0">
                <a:solidFill>
                  <a:srgbClr val="7030A0"/>
                </a:solidFill>
              </a:rPr>
              <a:t>”</a:t>
            </a:r>
            <a:endParaRPr lang="zh-CN" altLang="en-US" sz="2400" b="1" dirty="0" smtClean="0">
              <a:solidFill>
                <a:srgbClr val="7030A0"/>
              </a:solidFill>
            </a:endParaRPr>
          </a:p>
        </p:txBody>
      </p:sp>
      <p:sp>
        <p:nvSpPr>
          <p:cNvPr id="8" name="TextBox 7"/>
          <p:cNvSpPr txBox="1"/>
          <p:nvPr/>
        </p:nvSpPr>
        <p:spPr>
          <a:xfrm>
            <a:off x="2143108" y="2157233"/>
            <a:ext cx="6715172" cy="1200329"/>
          </a:xfrm>
          <a:prstGeom prst="rect">
            <a:avLst/>
          </a:prstGeom>
          <a:noFill/>
        </p:spPr>
        <p:txBody>
          <a:bodyPr wrap="square" rtlCol="0">
            <a:spAutoFit/>
          </a:bodyPr>
          <a:lstStyle/>
          <a:p>
            <a:r>
              <a:rPr lang="en-US" altLang="zh-CN" sz="2400" dirty="0" smtClean="0"/>
              <a:t> </a:t>
            </a:r>
            <a:r>
              <a:rPr lang="zh-CN" altLang="en-US" sz="2400" dirty="0" smtClean="0"/>
              <a:t>用于圆弧焊缝的焊接结束，工具中心点圆周运动到指定目标位置，整个焊接过程通过参数监控和控制。</a:t>
            </a:r>
            <a:endParaRPr lang="zh-CN" altLang="en-US" sz="2400" dirty="0"/>
          </a:p>
        </p:txBody>
      </p:sp>
      <p:sp>
        <p:nvSpPr>
          <p:cNvPr id="9" name="矩形 8"/>
          <p:cNvSpPr/>
          <p:nvPr/>
        </p:nvSpPr>
        <p:spPr>
          <a:xfrm>
            <a:off x="285720" y="2143116"/>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10" name="矩形 9"/>
          <p:cNvSpPr/>
          <p:nvPr/>
        </p:nvSpPr>
        <p:spPr>
          <a:xfrm>
            <a:off x="285720" y="3538839"/>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1" name="矩形 10"/>
          <p:cNvSpPr/>
          <p:nvPr/>
        </p:nvSpPr>
        <p:spPr>
          <a:xfrm>
            <a:off x="28572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2" name="TextBox 11"/>
          <p:cNvSpPr txBox="1"/>
          <p:nvPr/>
        </p:nvSpPr>
        <p:spPr>
          <a:xfrm>
            <a:off x="2143108" y="3569617"/>
            <a:ext cx="6858048" cy="461665"/>
          </a:xfrm>
          <a:prstGeom prst="rect">
            <a:avLst/>
          </a:prstGeom>
          <a:noFill/>
        </p:spPr>
        <p:txBody>
          <a:bodyPr wrap="square" rtlCol="0">
            <a:spAutoFit/>
          </a:bodyPr>
          <a:lstStyle/>
          <a:p>
            <a:r>
              <a:rPr lang="en-US" altLang="zh-CN" sz="2400" dirty="0" err="1" smtClean="0"/>
              <a:t>ArcCEnd</a:t>
            </a:r>
            <a:r>
              <a:rPr lang="en-US" altLang="zh-CN" sz="2400" dirty="0" smtClean="0"/>
              <a:t> p2, p3, v100, seam1, weld5, fine, gun1</a:t>
            </a:r>
            <a:r>
              <a:rPr lang="zh-CN" altLang="en-US" sz="2400" dirty="0" smtClean="0"/>
              <a:t>；</a:t>
            </a:r>
            <a:endParaRPr lang="zh-CN" altLang="en-US" sz="2200" dirty="0"/>
          </a:p>
        </p:txBody>
      </p:sp>
      <p:pic>
        <p:nvPicPr>
          <p:cNvPr id="3074" name="Picture 2"/>
          <p:cNvPicPr>
            <a:picLocks noChangeAspect="1" noChangeArrowheads="1"/>
          </p:cNvPicPr>
          <p:nvPr/>
        </p:nvPicPr>
        <p:blipFill>
          <a:blip r:embed="rId2">
            <a:lum bright="-8000" contrast="20000"/>
          </a:blip>
          <a:srcRect/>
          <a:stretch>
            <a:fillRect/>
          </a:stretch>
        </p:blipFill>
        <p:spPr bwMode="auto">
          <a:xfrm>
            <a:off x="2357422" y="4429132"/>
            <a:ext cx="5821042" cy="2357431"/>
          </a:xfrm>
          <a:prstGeom prst="rect">
            <a:avLst/>
          </a:prstGeom>
          <a:noFill/>
          <a:ln w="9525">
            <a:noFill/>
            <a:miter lim="800000"/>
            <a:headEnd/>
            <a:tailEnd/>
          </a:ln>
        </p:spPr>
      </p:pic>
      <p:sp>
        <p:nvSpPr>
          <p:cNvPr id="13" name="TextBox 12"/>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65722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）弧焊</a:t>
            </a:r>
            <a:r>
              <a:rPr lang="en-US" altLang="zh-CN" sz="2800" b="1" dirty="0" smtClean="0">
                <a:solidFill>
                  <a:srgbClr val="002060"/>
                </a:solidFill>
                <a:latin typeface="楷体" pitchFamily="49" charset="-122"/>
                <a:ea typeface="楷体" pitchFamily="49" charset="-122"/>
              </a:rPr>
              <a:t>I/O </a:t>
            </a:r>
            <a:r>
              <a:rPr lang="zh-CN" altLang="en-US" sz="2800" b="1" dirty="0" smtClean="0">
                <a:solidFill>
                  <a:srgbClr val="002060"/>
                </a:solidFill>
                <a:latin typeface="楷体" pitchFamily="49" charset="-122"/>
                <a:ea typeface="楷体" pitchFamily="49" charset="-122"/>
              </a:rPr>
              <a:t>配置及参数设置</a:t>
            </a:r>
          </a:p>
        </p:txBody>
      </p:sp>
      <p:pic>
        <p:nvPicPr>
          <p:cNvPr id="7" name="图片 6" descr="707.jpg"/>
          <p:cNvPicPr>
            <a:picLocks noChangeAspect="1"/>
          </p:cNvPicPr>
          <p:nvPr/>
        </p:nvPicPr>
        <p:blipFill>
          <a:blip r:embed="rId2"/>
          <a:stretch>
            <a:fillRect/>
          </a:stretch>
        </p:blipFill>
        <p:spPr>
          <a:xfrm>
            <a:off x="642910" y="2214554"/>
            <a:ext cx="8072494" cy="4390304"/>
          </a:xfrm>
          <a:prstGeom prst="rect">
            <a:avLst/>
          </a:prstGeom>
        </p:spPr>
      </p:pic>
      <p:sp>
        <p:nvSpPr>
          <p:cNvPr id="8" name="TextBox 7"/>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descr="708.jpg"/>
          <p:cNvPicPr>
            <a:picLocks noChangeAspect="1"/>
          </p:cNvPicPr>
          <p:nvPr/>
        </p:nvPicPr>
        <p:blipFill>
          <a:blip r:embed="rId2"/>
          <a:stretch>
            <a:fillRect/>
          </a:stretch>
        </p:blipFill>
        <p:spPr>
          <a:xfrm>
            <a:off x="214281" y="1857363"/>
            <a:ext cx="8733299" cy="4500595"/>
          </a:xfrm>
          <a:prstGeom prst="rect">
            <a:avLst/>
          </a:prstGeom>
        </p:spPr>
      </p:pic>
      <p:sp>
        <p:nvSpPr>
          <p:cNvPr id="6" name="TextBox 5"/>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1334144"/>
            <a:ext cx="40004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）清枪机构</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500034" y="2285992"/>
            <a:ext cx="3286148" cy="3907095"/>
          </a:xfrm>
          <a:prstGeom prst="rect">
            <a:avLst/>
          </a:prstGeom>
          <a:noFill/>
        </p:spPr>
        <p:txBody>
          <a:bodyPr wrap="square" rtlCol="0">
            <a:spAutoFit/>
          </a:bodyPr>
          <a:lstStyle/>
          <a:p>
            <a:pPr>
              <a:lnSpc>
                <a:spcPct val="150000"/>
              </a:lnSpc>
            </a:pPr>
            <a:r>
              <a:rPr lang="zh-CN" altLang="en-US" sz="2400" dirty="0" smtClean="0"/>
              <a:t>在焊接过程中，利用喷雾装置清理焊渣，使用剪丝装置去掉焊丝的球头，以保证焊接过程顺利进行，减少人为的干预，让整个自动化焊接工站流畅运转。</a:t>
            </a:r>
            <a:endParaRPr lang="zh-CN" altLang="en-US" sz="2400" dirty="0"/>
          </a:p>
        </p:txBody>
      </p:sp>
      <p:pic>
        <p:nvPicPr>
          <p:cNvPr id="8" name="图片 7" descr="709.jpg"/>
          <p:cNvPicPr>
            <a:picLocks noChangeAspect="1"/>
          </p:cNvPicPr>
          <p:nvPr/>
        </p:nvPicPr>
        <p:blipFill>
          <a:blip r:embed="rId2"/>
          <a:stretch>
            <a:fillRect/>
          </a:stretch>
        </p:blipFill>
        <p:spPr>
          <a:xfrm>
            <a:off x="4143372" y="2143116"/>
            <a:ext cx="4286280" cy="4563809"/>
          </a:xfrm>
          <a:prstGeom prst="rect">
            <a:avLst/>
          </a:prstGeom>
        </p:spPr>
      </p:pic>
      <p:sp>
        <p:nvSpPr>
          <p:cNvPr id="10" name="TextBox 9"/>
          <p:cNvSpPr txBox="1"/>
          <p:nvPr/>
        </p:nvSpPr>
        <p:spPr>
          <a:xfrm>
            <a:off x="0" y="214290"/>
            <a:ext cx="5929322"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7.</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弧焊应用知识储备</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142844" y="1548458"/>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9" name="图片 8" descr="710.jpg"/>
          <p:cNvPicPr>
            <a:picLocks noChangeAspect="1"/>
          </p:cNvPicPr>
          <p:nvPr/>
        </p:nvPicPr>
        <p:blipFill>
          <a:blip r:embed="rId2"/>
          <a:stretch>
            <a:fillRect/>
          </a:stretch>
        </p:blipFill>
        <p:spPr>
          <a:xfrm>
            <a:off x="2357422" y="2643182"/>
            <a:ext cx="6292624" cy="3857652"/>
          </a:xfrm>
          <a:prstGeom prst="rect">
            <a:avLst/>
          </a:prstGeom>
        </p:spPr>
      </p:pic>
      <p:sp>
        <p:nvSpPr>
          <p:cNvPr id="8" name="TextBox 7"/>
          <p:cNvSpPr txBox="1"/>
          <p:nvPr/>
        </p:nvSpPr>
        <p:spPr>
          <a:xfrm>
            <a:off x="142844" y="2357430"/>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711.jpg"/>
          <p:cNvPicPr>
            <a:picLocks noChangeAspect="1"/>
          </p:cNvPicPr>
          <p:nvPr/>
        </p:nvPicPr>
        <p:blipFill>
          <a:blip r:embed="rId2"/>
          <a:stretch>
            <a:fillRect/>
          </a:stretch>
        </p:blipFill>
        <p:spPr>
          <a:xfrm>
            <a:off x="642910" y="1285860"/>
            <a:ext cx="7643866" cy="5575386"/>
          </a:xfrm>
          <a:prstGeom prst="rect">
            <a:avLst/>
          </a:prstGeom>
        </p:spPr>
      </p:pic>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571612"/>
            <a:ext cx="342902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）工作空间</a:t>
            </a:r>
            <a:endParaRPr lang="zh-CN" altLang="en-US" sz="2800" b="1" dirty="0">
              <a:solidFill>
                <a:srgbClr val="7030A0"/>
              </a:solidFill>
              <a:latin typeface="楷体" pitchFamily="49" charset="-122"/>
              <a:ea typeface="楷体" pitchFamily="49" charset="-122"/>
            </a:endParaRPr>
          </a:p>
        </p:txBody>
      </p:sp>
      <p:sp>
        <p:nvSpPr>
          <p:cNvPr id="8" name="TextBox 7"/>
          <p:cNvSpPr txBox="1"/>
          <p:nvPr/>
        </p:nvSpPr>
        <p:spPr>
          <a:xfrm>
            <a:off x="571472" y="2428868"/>
            <a:ext cx="3000396" cy="3907095"/>
          </a:xfrm>
          <a:prstGeom prst="rect">
            <a:avLst/>
          </a:prstGeom>
          <a:noFill/>
        </p:spPr>
        <p:txBody>
          <a:bodyPr wrap="square" rtlCol="0">
            <a:spAutoFit/>
          </a:bodyPr>
          <a:lstStyle/>
          <a:p>
            <a:pPr>
              <a:lnSpc>
                <a:spcPct val="150000"/>
              </a:lnSpc>
            </a:pPr>
            <a:r>
              <a:rPr lang="zh-CN" altLang="en-US" sz="2400" dirty="0" smtClean="0"/>
              <a:t>工作空间表示机器人的工作范围，它是指机器人运动时手臂末端或手腕中心所能到达的所有点的集合，也称为工作区域。</a:t>
            </a:r>
            <a:endParaRPr lang="en-US" altLang="zh-CN" sz="2400" dirty="0" smtClean="0"/>
          </a:p>
          <a:p>
            <a:pPr>
              <a:lnSpc>
                <a:spcPct val="150000"/>
              </a:lnSpc>
            </a:pPr>
            <a:r>
              <a:rPr lang="zh-CN" altLang="en-US" sz="2400" dirty="0" smtClean="0"/>
              <a:t>。</a:t>
            </a:r>
            <a:endParaRPr lang="zh-CN" altLang="en-US" sz="2400" dirty="0"/>
          </a:p>
        </p:txBody>
      </p:sp>
      <p:pic>
        <p:nvPicPr>
          <p:cNvPr id="9" name="图片 8" descr="1410工作范围.jpg"/>
          <p:cNvPicPr>
            <a:picLocks noChangeAspect="1"/>
          </p:cNvPicPr>
          <p:nvPr/>
        </p:nvPicPr>
        <p:blipFill>
          <a:blip r:embed="rId2"/>
          <a:stretch>
            <a:fillRect/>
          </a:stretch>
        </p:blipFill>
        <p:spPr>
          <a:xfrm>
            <a:off x="4071934" y="2285992"/>
            <a:ext cx="4877876" cy="3929090"/>
          </a:xfrm>
          <a:prstGeom prst="rect">
            <a:avLst/>
          </a:prstGeom>
        </p:spPr>
      </p:pic>
      <p:sp>
        <p:nvSpPr>
          <p:cNvPr id="7" name="TextBox 6"/>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712.jpg"/>
          <p:cNvPicPr>
            <a:picLocks noChangeAspect="1"/>
          </p:cNvPicPr>
          <p:nvPr/>
        </p:nvPicPr>
        <p:blipFill>
          <a:blip r:embed="rId2"/>
          <a:stretch>
            <a:fillRect/>
          </a:stretch>
        </p:blipFill>
        <p:spPr>
          <a:xfrm>
            <a:off x="785786" y="1285860"/>
            <a:ext cx="7572428" cy="5500836"/>
          </a:xfrm>
          <a:prstGeom prst="rect">
            <a:avLst/>
          </a:prstGeom>
        </p:spPr>
      </p:pic>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pic>
        <p:nvPicPr>
          <p:cNvPr id="7" name="图片 6" descr="713.jpg"/>
          <p:cNvPicPr>
            <a:picLocks noChangeAspect="1"/>
          </p:cNvPicPr>
          <p:nvPr/>
        </p:nvPicPr>
        <p:blipFill>
          <a:blip r:embed="rId2"/>
          <a:stretch>
            <a:fillRect/>
          </a:stretch>
        </p:blipFill>
        <p:spPr>
          <a:xfrm>
            <a:off x="1214414" y="1928802"/>
            <a:ext cx="6786610" cy="4771372"/>
          </a:xfrm>
          <a:prstGeom prst="rect">
            <a:avLst/>
          </a:prstGeom>
        </p:spPr>
      </p:pic>
      <p:sp>
        <p:nvSpPr>
          <p:cNvPr id="9" name="TextBox 8"/>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）坐标系设定</a:t>
            </a:r>
            <a:endParaRPr lang="zh-CN" altLang="en-US" sz="2800" b="1" dirty="0">
              <a:solidFill>
                <a:srgbClr val="002060"/>
              </a:solidFill>
              <a:latin typeface="楷体" pitchFamily="49" charset="-122"/>
              <a:ea typeface="楷体" pitchFamily="49" charset="-122"/>
            </a:endParaRPr>
          </a:p>
        </p:txBody>
      </p:sp>
      <p:pic>
        <p:nvPicPr>
          <p:cNvPr id="7" name="图片 6" descr="714.jpg"/>
          <p:cNvPicPr>
            <a:picLocks noChangeAspect="1"/>
          </p:cNvPicPr>
          <p:nvPr/>
        </p:nvPicPr>
        <p:blipFill>
          <a:blip r:embed="rId2"/>
          <a:stretch>
            <a:fillRect/>
          </a:stretch>
        </p:blipFill>
        <p:spPr>
          <a:xfrm>
            <a:off x="1214414" y="2214554"/>
            <a:ext cx="6858048" cy="4362821"/>
          </a:xfrm>
          <a:prstGeom prst="rect">
            <a:avLst/>
          </a:prstGeom>
        </p:spPr>
      </p:pic>
      <p:sp>
        <p:nvSpPr>
          <p:cNvPr id="9" name="TextBox 8"/>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98" name="图片 267"/>
          <p:cNvPicPr>
            <a:picLocks noChangeAspect="1" noChangeArrowheads="1"/>
          </p:cNvPicPr>
          <p:nvPr/>
        </p:nvPicPr>
        <p:blipFill>
          <a:blip r:embed="rId2"/>
          <a:srcRect/>
          <a:stretch>
            <a:fillRect/>
          </a:stretch>
        </p:blipFill>
        <p:spPr bwMode="auto">
          <a:xfrm>
            <a:off x="928662" y="1571611"/>
            <a:ext cx="6715172" cy="4524661"/>
          </a:xfrm>
          <a:prstGeom prst="rect">
            <a:avLst/>
          </a:prstGeom>
          <a:noFill/>
          <a:ln w="9525">
            <a:noFill/>
            <a:miter lim="800000"/>
            <a:headEnd/>
            <a:tailEnd/>
          </a:ln>
        </p:spPr>
      </p:pic>
      <p:sp>
        <p:nvSpPr>
          <p:cNvPr id="6" name="TextBox 5"/>
          <p:cNvSpPr txBox="1"/>
          <p:nvPr/>
        </p:nvSpPr>
        <p:spPr>
          <a:xfrm>
            <a:off x="1214414" y="6243600"/>
            <a:ext cx="6286544" cy="400110"/>
          </a:xfrm>
          <a:prstGeom prst="rect">
            <a:avLst/>
          </a:prstGeom>
          <a:noFill/>
        </p:spPr>
        <p:txBody>
          <a:bodyPr wrap="square" rtlCol="0">
            <a:spAutoFit/>
          </a:bodyPr>
          <a:lstStyle/>
          <a:p>
            <a:r>
              <a:rPr lang="zh-CN" altLang="en-US" sz="2000" dirty="0" smtClean="0"/>
              <a:t>在布局窗口中可以将校准针设为可见，效果如上图所示</a:t>
            </a:r>
            <a:endParaRPr lang="zh-CN" altLang="en-US" sz="2000" dirty="0"/>
          </a:p>
        </p:txBody>
      </p:sp>
      <p:sp>
        <p:nvSpPr>
          <p:cNvPr id="7" name="TextBox 6"/>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pic>
        <p:nvPicPr>
          <p:cNvPr id="5122" name="图片 268"/>
          <p:cNvPicPr>
            <a:picLocks noChangeAspect="1" noChangeArrowheads="1"/>
          </p:cNvPicPr>
          <p:nvPr/>
        </p:nvPicPr>
        <p:blipFill>
          <a:blip r:embed="rId2"/>
          <a:srcRect/>
          <a:stretch>
            <a:fillRect/>
          </a:stretch>
        </p:blipFill>
        <p:spPr bwMode="auto">
          <a:xfrm>
            <a:off x="1357290" y="2071678"/>
            <a:ext cx="5572164" cy="4158816"/>
          </a:xfrm>
          <a:prstGeom prst="rect">
            <a:avLst/>
          </a:prstGeom>
          <a:noFill/>
          <a:ln w="9525">
            <a:noFill/>
            <a:miter lim="800000"/>
            <a:headEnd/>
            <a:tailEnd/>
          </a:ln>
        </p:spPr>
      </p:pic>
      <p:sp>
        <p:nvSpPr>
          <p:cNvPr id="7" name="TextBox 6"/>
          <p:cNvSpPr txBox="1"/>
          <p:nvPr/>
        </p:nvSpPr>
        <p:spPr>
          <a:xfrm>
            <a:off x="3286116" y="6315038"/>
            <a:ext cx="2000264" cy="400110"/>
          </a:xfrm>
          <a:prstGeom prst="rect">
            <a:avLst/>
          </a:prstGeom>
          <a:noFill/>
        </p:spPr>
        <p:txBody>
          <a:bodyPr wrap="square" rtlCol="0">
            <a:spAutoFit/>
          </a:bodyPr>
          <a:lstStyle/>
          <a:p>
            <a:r>
              <a:rPr lang="zh-CN" altLang="en-US" sz="2000" dirty="0" smtClean="0"/>
              <a:t>焊接程序</a:t>
            </a:r>
            <a:endParaRPr lang="zh-CN" altLang="en-US" sz="2000" dirty="0"/>
          </a:p>
        </p:txBody>
      </p:sp>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146" name="图片 270"/>
          <p:cNvPicPr>
            <a:picLocks noChangeAspect="1" noChangeArrowheads="1"/>
          </p:cNvPicPr>
          <p:nvPr/>
        </p:nvPicPr>
        <p:blipFill>
          <a:blip r:embed="rId2"/>
          <a:srcRect/>
          <a:stretch>
            <a:fillRect/>
          </a:stretch>
        </p:blipFill>
        <p:spPr bwMode="auto">
          <a:xfrm>
            <a:off x="0" y="2357430"/>
            <a:ext cx="4786314" cy="2922170"/>
          </a:xfrm>
          <a:prstGeom prst="rect">
            <a:avLst/>
          </a:prstGeom>
          <a:noFill/>
          <a:ln w="9525">
            <a:noFill/>
            <a:miter lim="800000"/>
            <a:headEnd/>
            <a:tailEnd/>
          </a:ln>
        </p:spPr>
      </p:pic>
      <p:pic>
        <p:nvPicPr>
          <p:cNvPr id="6147" name="图片 271"/>
          <p:cNvPicPr>
            <a:picLocks noChangeAspect="1" noChangeArrowheads="1"/>
          </p:cNvPicPr>
          <p:nvPr/>
        </p:nvPicPr>
        <p:blipFill>
          <a:blip r:embed="rId3"/>
          <a:srcRect/>
          <a:stretch>
            <a:fillRect/>
          </a:stretch>
        </p:blipFill>
        <p:spPr bwMode="auto">
          <a:xfrm>
            <a:off x="4786314" y="2357430"/>
            <a:ext cx="4286280" cy="2900980"/>
          </a:xfrm>
          <a:prstGeom prst="rect">
            <a:avLst/>
          </a:prstGeom>
          <a:noFill/>
          <a:ln w="9525">
            <a:noFill/>
            <a:miter lim="800000"/>
            <a:headEnd/>
            <a:tailEnd/>
          </a:ln>
        </p:spPr>
      </p:pic>
      <p:sp>
        <p:nvSpPr>
          <p:cNvPr id="6" name="TextBox 5"/>
          <p:cNvSpPr txBox="1"/>
          <p:nvPr/>
        </p:nvSpPr>
        <p:spPr>
          <a:xfrm>
            <a:off x="428596" y="5500702"/>
            <a:ext cx="3929090" cy="400110"/>
          </a:xfrm>
          <a:prstGeom prst="rect">
            <a:avLst/>
          </a:prstGeom>
          <a:noFill/>
        </p:spPr>
        <p:txBody>
          <a:bodyPr wrap="square" rtlCol="0">
            <a:spAutoFit/>
          </a:bodyPr>
          <a:lstStyle/>
          <a:p>
            <a:r>
              <a:rPr lang="zh-CN" altLang="en-US" sz="2000" dirty="0" smtClean="0"/>
              <a:t>机器人焊接</a:t>
            </a:r>
            <a:r>
              <a:rPr lang="en-US" sz="2000" dirty="0" smtClean="0"/>
              <a:t>pAW_10</a:t>
            </a:r>
            <a:r>
              <a:rPr lang="zh-CN" altLang="en-US" sz="2000" dirty="0" smtClean="0"/>
              <a:t>位置示意图</a:t>
            </a:r>
            <a:endParaRPr lang="zh-CN" altLang="en-US" sz="2000" dirty="0"/>
          </a:p>
        </p:txBody>
      </p:sp>
      <p:sp>
        <p:nvSpPr>
          <p:cNvPr id="7" name="TextBox 6"/>
          <p:cNvSpPr txBox="1"/>
          <p:nvPr/>
        </p:nvSpPr>
        <p:spPr>
          <a:xfrm>
            <a:off x="5143504" y="5500702"/>
            <a:ext cx="3786214" cy="400110"/>
          </a:xfrm>
          <a:prstGeom prst="rect">
            <a:avLst/>
          </a:prstGeom>
          <a:noFill/>
        </p:spPr>
        <p:txBody>
          <a:bodyPr wrap="square" rtlCol="0">
            <a:spAutoFit/>
          </a:bodyPr>
          <a:lstStyle/>
          <a:p>
            <a:r>
              <a:rPr lang="zh-CN" altLang="en-US" sz="2000" dirty="0" smtClean="0"/>
              <a:t>机器人焊接</a:t>
            </a:r>
            <a:r>
              <a:rPr lang="en-US" sz="2000" dirty="0" smtClean="0"/>
              <a:t>pAW_110</a:t>
            </a:r>
            <a:r>
              <a:rPr lang="zh-CN" altLang="en-US" sz="2000" dirty="0" smtClean="0"/>
              <a:t>位置示意图</a:t>
            </a:r>
            <a:endParaRPr lang="zh-CN" altLang="en-US" sz="2000" dirty="0"/>
          </a:p>
        </p:txBody>
      </p:sp>
      <p:sp>
        <p:nvSpPr>
          <p:cNvPr id="8" name="TextBox 7"/>
          <p:cNvSpPr txBox="1"/>
          <p:nvPr/>
        </p:nvSpPr>
        <p:spPr>
          <a:xfrm>
            <a:off x="3286116" y="1500174"/>
            <a:ext cx="3429024" cy="523220"/>
          </a:xfrm>
          <a:prstGeom prst="rect">
            <a:avLst/>
          </a:prstGeom>
          <a:noFill/>
        </p:spPr>
        <p:txBody>
          <a:bodyPr wrap="square" rtlCol="0">
            <a:spAutoFit/>
          </a:bodyPr>
          <a:lstStyle/>
          <a:p>
            <a:r>
              <a:rPr lang="zh-CN" altLang="en-US" sz="2800" b="1" dirty="0" smtClean="0">
                <a:solidFill>
                  <a:srgbClr val="CC0000"/>
                </a:solidFill>
                <a:latin typeface="楷体" pitchFamily="49" charset="-122"/>
                <a:ea typeface="楷体" pitchFamily="49" charset="-122"/>
              </a:rPr>
              <a:t>焊接位置示教示意</a:t>
            </a:r>
            <a:endParaRPr lang="zh-CN" altLang="en-US" sz="2800" b="1" dirty="0">
              <a:solidFill>
                <a:srgbClr val="CC0000"/>
              </a:solidFill>
              <a:latin typeface="楷体" pitchFamily="49" charset="-122"/>
              <a:ea typeface="楷体" pitchFamily="49" charset="-122"/>
            </a:endParaRPr>
          </a:p>
        </p:txBody>
      </p:sp>
      <p:sp>
        <p:nvSpPr>
          <p:cNvPr id="9" name="TextBox 8"/>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170" name="图片 272"/>
          <p:cNvPicPr>
            <a:picLocks noChangeAspect="1" noChangeArrowheads="1"/>
          </p:cNvPicPr>
          <p:nvPr/>
        </p:nvPicPr>
        <p:blipFill>
          <a:blip r:embed="rId2"/>
          <a:srcRect/>
          <a:stretch>
            <a:fillRect/>
          </a:stretch>
        </p:blipFill>
        <p:spPr bwMode="auto">
          <a:xfrm>
            <a:off x="0" y="1214422"/>
            <a:ext cx="5357818" cy="3650382"/>
          </a:xfrm>
          <a:prstGeom prst="rect">
            <a:avLst/>
          </a:prstGeom>
          <a:noFill/>
          <a:ln w="9525">
            <a:noFill/>
            <a:miter lim="800000"/>
            <a:headEnd/>
            <a:tailEnd/>
          </a:ln>
        </p:spPr>
      </p:pic>
      <p:sp>
        <p:nvSpPr>
          <p:cNvPr id="6" name="TextBox 5"/>
          <p:cNvSpPr txBox="1"/>
          <p:nvPr/>
        </p:nvSpPr>
        <p:spPr>
          <a:xfrm>
            <a:off x="857224" y="4857760"/>
            <a:ext cx="1285884" cy="369332"/>
          </a:xfrm>
          <a:prstGeom prst="rect">
            <a:avLst/>
          </a:prstGeom>
          <a:noFill/>
        </p:spPr>
        <p:txBody>
          <a:bodyPr wrap="square" rtlCol="0">
            <a:spAutoFit/>
          </a:bodyPr>
          <a:lstStyle/>
          <a:p>
            <a:r>
              <a:rPr lang="zh-CN" altLang="en-US" dirty="0" smtClean="0"/>
              <a:t>清枪程序</a:t>
            </a:r>
            <a:endParaRPr lang="zh-CN" altLang="en-US" dirty="0"/>
          </a:p>
        </p:txBody>
      </p:sp>
      <p:pic>
        <p:nvPicPr>
          <p:cNvPr id="7171" name="图片 273"/>
          <p:cNvPicPr>
            <a:picLocks noChangeAspect="1" noChangeArrowheads="1"/>
          </p:cNvPicPr>
          <p:nvPr/>
        </p:nvPicPr>
        <p:blipFill>
          <a:blip r:embed="rId3"/>
          <a:srcRect/>
          <a:stretch>
            <a:fillRect/>
          </a:stretch>
        </p:blipFill>
        <p:spPr bwMode="auto">
          <a:xfrm>
            <a:off x="3714744" y="3429000"/>
            <a:ext cx="5398129" cy="3429000"/>
          </a:xfrm>
          <a:prstGeom prst="rect">
            <a:avLst/>
          </a:prstGeom>
          <a:noFill/>
          <a:ln w="9525">
            <a:noFill/>
            <a:miter lim="800000"/>
            <a:headEnd/>
            <a:tailEnd/>
          </a:ln>
        </p:spPr>
      </p:pic>
      <p:sp>
        <p:nvSpPr>
          <p:cNvPr id="7" name="TextBox 6"/>
          <p:cNvSpPr txBox="1"/>
          <p:nvPr/>
        </p:nvSpPr>
        <p:spPr>
          <a:xfrm>
            <a:off x="7286612" y="2928934"/>
            <a:ext cx="1857388" cy="369332"/>
          </a:xfrm>
          <a:prstGeom prst="rect">
            <a:avLst/>
          </a:prstGeom>
          <a:noFill/>
        </p:spPr>
        <p:txBody>
          <a:bodyPr wrap="square" rtlCol="0">
            <a:spAutoFit/>
          </a:bodyPr>
          <a:lstStyle/>
          <a:p>
            <a:r>
              <a:rPr lang="zh-CN" altLang="en-US" dirty="0" smtClean="0"/>
              <a:t>喷雾位置</a:t>
            </a:r>
            <a:endParaRPr lang="zh-CN" altLang="en-US" dirty="0"/>
          </a:p>
        </p:txBody>
      </p:sp>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194" name="图片 275"/>
          <p:cNvPicPr>
            <a:picLocks noChangeAspect="1" noChangeArrowheads="1"/>
          </p:cNvPicPr>
          <p:nvPr/>
        </p:nvPicPr>
        <p:blipFill>
          <a:blip r:embed="rId2"/>
          <a:srcRect/>
          <a:stretch>
            <a:fillRect/>
          </a:stretch>
        </p:blipFill>
        <p:spPr bwMode="auto">
          <a:xfrm>
            <a:off x="0" y="1214422"/>
            <a:ext cx="5535973" cy="3500462"/>
          </a:xfrm>
          <a:prstGeom prst="rect">
            <a:avLst/>
          </a:prstGeom>
          <a:noFill/>
          <a:ln w="9525">
            <a:noFill/>
            <a:miter lim="800000"/>
            <a:headEnd/>
            <a:tailEnd/>
          </a:ln>
        </p:spPr>
      </p:pic>
      <p:sp>
        <p:nvSpPr>
          <p:cNvPr id="6" name="TextBox 5"/>
          <p:cNvSpPr txBox="1"/>
          <p:nvPr/>
        </p:nvSpPr>
        <p:spPr>
          <a:xfrm>
            <a:off x="928662" y="4786322"/>
            <a:ext cx="1571636" cy="369332"/>
          </a:xfrm>
          <a:prstGeom prst="rect">
            <a:avLst/>
          </a:prstGeom>
          <a:noFill/>
        </p:spPr>
        <p:txBody>
          <a:bodyPr wrap="square" rtlCol="0">
            <a:spAutoFit/>
          </a:bodyPr>
          <a:lstStyle/>
          <a:p>
            <a:r>
              <a:rPr lang="zh-CN" altLang="en-US" dirty="0" smtClean="0"/>
              <a:t>剪丝位置</a:t>
            </a:r>
            <a:endParaRPr lang="zh-CN" altLang="en-US" dirty="0"/>
          </a:p>
        </p:txBody>
      </p:sp>
      <p:pic>
        <p:nvPicPr>
          <p:cNvPr id="8195" name="图片 269"/>
          <p:cNvPicPr>
            <a:picLocks noChangeAspect="1" noChangeArrowheads="1"/>
          </p:cNvPicPr>
          <p:nvPr/>
        </p:nvPicPr>
        <p:blipFill>
          <a:blip r:embed="rId3"/>
          <a:srcRect/>
          <a:stretch>
            <a:fillRect/>
          </a:stretch>
        </p:blipFill>
        <p:spPr bwMode="auto">
          <a:xfrm>
            <a:off x="4143371" y="3357562"/>
            <a:ext cx="5017795" cy="3500438"/>
          </a:xfrm>
          <a:prstGeom prst="rect">
            <a:avLst/>
          </a:prstGeom>
          <a:noFill/>
          <a:ln w="9525">
            <a:noFill/>
            <a:miter lim="800000"/>
            <a:headEnd/>
            <a:tailEnd/>
          </a:ln>
        </p:spPr>
      </p:pic>
      <p:sp>
        <p:nvSpPr>
          <p:cNvPr id="7" name="TextBox 6"/>
          <p:cNvSpPr txBox="1"/>
          <p:nvPr/>
        </p:nvSpPr>
        <p:spPr>
          <a:xfrm>
            <a:off x="6715140" y="3000372"/>
            <a:ext cx="1500198" cy="369332"/>
          </a:xfrm>
          <a:prstGeom prst="rect">
            <a:avLst/>
          </a:prstGeom>
          <a:noFill/>
        </p:spPr>
        <p:txBody>
          <a:bodyPr wrap="square" rtlCol="0">
            <a:spAutoFit/>
          </a:bodyPr>
          <a:lstStyle/>
          <a:p>
            <a:r>
              <a:rPr lang="zh-CN" altLang="en-US" dirty="0" smtClean="0"/>
              <a:t>工作原位</a:t>
            </a:r>
            <a:endParaRPr lang="zh-CN" altLang="en-US" dirty="0"/>
          </a:p>
        </p:txBody>
      </p:sp>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2571744"/>
            <a:ext cx="7572428" cy="1200329"/>
          </a:xfrm>
          <a:prstGeom prst="rect">
            <a:avLst/>
          </a:prstGeom>
          <a:noFill/>
        </p:spPr>
        <p:txBody>
          <a:bodyPr wrap="square" rtlCol="0">
            <a:spAutoFit/>
          </a:bodyPr>
          <a:lstStyle/>
          <a:p>
            <a:pPr>
              <a:lnSpc>
                <a:spcPct val="150000"/>
              </a:lnSpc>
            </a:pPr>
            <a:r>
              <a:rPr lang="zh-CN" altLang="en-US" sz="2400" dirty="0" smtClean="0"/>
              <a:t>         在此工作站中只模拟了一条焊缝的焊接过程，请尝试练习其他焊缝的焊接过程。</a:t>
            </a:r>
            <a:endParaRPr lang="zh-CN" altLang="en-US" sz="2400" dirty="0"/>
          </a:p>
        </p:txBody>
      </p:sp>
      <p:sp>
        <p:nvSpPr>
          <p:cNvPr id="7" name="TextBox 6"/>
          <p:cNvSpPr txBox="1"/>
          <p:nvPr/>
        </p:nvSpPr>
        <p:spPr>
          <a:xfrm>
            <a:off x="214282" y="1500174"/>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p>
        </p:txBody>
      </p:sp>
      <p:sp>
        <p:nvSpPr>
          <p:cNvPr id="8" name="TextBox 7"/>
          <p:cNvSpPr txBox="1"/>
          <p:nvPr/>
        </p:nvSpPr>
        <p:spPr>
          <a:xfrm>
            <a:off x="0" y="214290"/>
            <a:ext cx="500062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7.3</a:t>
            </a:r>
            <a:r>
              <a:rPr lang="zh-CN" altLang="en-US" sz="3200" b="1" dirty="0" smtClean="0">
                <a:solidFill>
                  <a:srgbClr val="FF0000"/>
                </a:solidFill>
                <a:latin typeface="楷体" pitchFamily="49" charset="-122"/>
                <a:ea typeface="楷体" pitchFamily="49" charset="-122"/>
              </a:rPr>
              <a:t> 弧焊应用任务实施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1500166" y="2000240"/>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8</a:t>
            </a:r>
            <a:r>
              <a:rPr lang="zh-CN" altLang="en-US" sz="5400" b="1" dirty="0" smtClean="0">
                <a:solidFill>
                  <a:srgbClr val="002060"/>
                </a:solidFill>
                <a:latin typeface="楷体" pitchFamily="49" charset="-122"/>
                <a:ea typeface="楷体" pitchFamily="49" charset="-122"/>
              </a:rPr>
              <a:t>章 点焊应用</a:t>
            </a:r>
            <a:endParaRPr lang="zh-CN" altLang="en-US" sz="5400" b="1" dirty="0">
              <a:solidFill>
                <a:srgbClr val="002060"/>
              </a:solidFill>
              <a:latin typeface="楷体" pitchFamily="49" charset="-122"/>
              <a:ea typeface="楷体" pitchFamily="49" charset="-122"/>
            </a:endParaRPr>
          </a:p>
        </p:txBody>
      </p:sp>
      <p:sp>
        <p:nvSpPr>
          <p:cNvPr id="6" name="TextBox 5"/>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7" name="图片 6" descr="0电焊.jpg"/>
          <p:cNvPicPr>
            <a:picLocks noChangeAspect="1"/>
          </p:cNvPicPr>
          <p:nvPr/>
        </p:nvPicPr>
        <p:blipFill>
          <a:blip r:embed="rId2"/>
          <a:stretch>
            <a:fillRect/>
          </a:stretch>
        </p:blipFill>
        <p:spPr>
          <a:xfrm>
            <a:off x="5643570" y="2857496"/>
            <a:ext cx="2814646" cy="369422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571612"/>
            <a:ext cx="657229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）最大工作速度</a:t>
            </a:r>
            <a:endParaRPr lang="zh-CN" altLang="en-US" sz="2800" b="1" dirty="0">
              <a:solidFill>
                <a:srgbClr val="7030A0"/>
              </a:solidFill>
              <a:latin typeface="楷体" pitchFamily="49" charset="-122"/>
              <a:ea typeface="楷体" pitchFamily="49" charset="-122"/>
            </a:endParaRPr>
          </a:p>
        </p:txBody>
      </p:sp>
      <p:sp>
        <p:nvSpPr>
          <p:cNvPr id="8" name="TextBox 7"/>
          <p:cNvSpPr txBox="1"/>
          <p:nvPr/>
        </p:nvSpPr>
        <p:spPr>
          <a:xfrm>
            <a:off x="1214414" y="2428868"/>
            <a:ext cx="6572296" cy="2677656"/>
          </a:xfrm>
          <a:prstGeom prst="rect">
            <a:avLst/>
          </a:prstGeom>
          <a:noFill/>
        </p:spPr>
        <p:txBody>
          <a:bodyPr wrap="square" rtlCol="0">
            <a:spAutoFit/>
          </a:bodyPr>
          <a:lstStyle/>
          <a:p>
            <a:r>
              <a:rPr lang="zh-CN" altLang="en-US" sz="2400" dirty="0" smtClean="0">
                <a:latin typeface="楷体" pitchFamily="49" charset="-122"/>
                <a:ea typeface="楷体" pitchFamily="49" charset="-122"/>
              </a:rPr>
              <a:t>不同厂家所指的最大工作速度不尽相同。</a:t>
            </a:r>
            <a:endParaRPr lang="en-US" altLang="zh-CN" sz="2400" dirty="0" smtClean="0">
              <a:latin typeface="楷体" pitchFamily="49" charset="-122"/>
              <a:ea typeface="楷体" pitchFamily="49" charset="-122"/>
            </a:endParaRPr>
          </a:p>
          <a:p>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工业机器人主要自由度上的最大稳定速度；</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手臂末端的最大合成速度。</a:t>
            </a:r>
            <a:endParaRPr lang="en-US" altLang="zh-CN" sz="2400" dirty="0" smtClean="0">
              <a:latin typeface="楷体" pitchFamily="49" charset="-122"/>
              <a:ea typeface="楷体" pitchFamily="49" charset="-122"/>
            </a:endParaRPr>
          </a:p>
          <a:p>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机器人最大工作速度越高对机器人的最大加速率和最大减速率的要求越高。</a:t>
            </a:r>
            <a:endParaRPr lang="zh-CN" altLang="en-US" sz="2400" dirty="0">
              <a:latin typeface="楷体" pitchFamily="49" charset="-122"/>
              <a:ea typeface="楷体" pitchFamily="49" charset="-122"/>
            </a:endParaRPr>
          </a:p>
        </p:txBody>
      </p:sp>
      <p:sp>
        <p:nvSpPr>
          <p:cNvPr id="7" name="TextBox 6"/>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286116" y="214290"/>
            <a:ext cx="2357454"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
        <p:nvSpPr>
          <p:cNvPr id="7" name="TextBox 6"/>
          <p:cNvSpPr txBox="1"/>
          <p:nvPr/>
        </p:nvSpPr>
        <p:spPr>
          <a:xfrm>
            <a:off x="1214414" y="1571612"/>
            <a:ext cx="6429420" cy="4616648"/>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．了解白车身点焊工作站布局</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．认识点焊</a:t>
            </a:r>
            <a:r>
              <a:rPr lang="en-US" altLang="zh-CN" sz="2800" dirty="0" smtClean="0">
                <a:latin typeface="楷体" pitchFamily="49" charset="-122"/>
                <a:ea typeface="楷体" pitchFamily="49" charset="-122"/>
              </a:rPr>
              <a:t>I/O </a:t>
            </a:r>
            <a:r>
              <a:rPr lang="zh-CN" altLang="en-US" sz="2800" dirty="0" smtClean="0">
                <a:latin typeface="楷体" pitchFamily="49" charset="-122"/>
                <a:ea typeface="楷体" pitchFamily="49" charset="-122"/>
              </a:rPr>
              <a:t>的配置与使用方法</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．认识点焊系统的配置与功能</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．掌握点焊的常用数据</a:t>
            </a:r>
          </a:p>
          <a:p>
            <a:pPr>
              <a:lnSpc>
                <a:spcPct val="150000"/>
              </a:lnSpc>
            </a:pPr>
            <a:r>
              <a:rPr lang="en-US" altLang="zh-CN" sz="2800" dirty="0" smtClean="0">
                <a:latin typeface="楷体" pitchFamily="49" charset="-122"/>
                <a:ea typeface="楷体" pitchFamily="49" charset="-122"/>
              </a:rPr>
              <a:t>5</a:t>
            </a:r>
            <a:r>
              <a:rPr lang="zh-CN" altLang="en-US" sz="2800" dirty="0" smtClean="0">
                <a:latin typeface="楷体" pitchFamily="49" charset="-122"/>
                <a:ea typeface="楷体" pitchFamily="49" charset="-122"/>
              </a:rPr>
              <a:t>．掌握点焊的常用指令</a:t>
            </a:r>
          </a:p>
          <a:p>
            <a:pPr>
              <a:lnSpc>
                <a:spcPct val="150000"/>
              </a:lnSpc>
            </a:pPr>
            <a:r>
              <a:rPr lang="en-US" altLang="zh-CN" sz="2800" dirty="0" smtClean="0">
                <a:latin typeface="楷体" pitchFamily="49" charset="-122"/>
                <a:ea typeface="楷体" pitchFamily="49" charset="-122"/>
              </a:rPr>
              <a:t>6</a:t>
            </a:r>
            <a:r>
              <a:rPr lang="zh-CN" altLang="en-US" sz="2800" dirty="0" smtClean="0">
                <a:latin typeface="楷体" pitchFamily="49" charset="-122"/>
                <a:ea typeface="楷体" pitchFamily="49" charset="-122"/>
              </a:rPr>
              <a:t>．掌握点焊程序的调试方法</a:t>
            </a:r>
          </a:p>
          <a:p>
            <a:pPr>
              <a:lnSpc>
                <a:spcPct val="150000"/>
              </a:lnSpc>
            </a:pPr>
            <a:r>
              <a:rPr lang="en-US" altLang="zh-CN" sz="2800" dirty="0" smtClean="0">
                <a:latin typeface="楷体" pitchFamily="49" charset="-122"/>
                <a:ea typeface="楷体" pitchFamily="49" charset="-122"/>
              </a:rPr>
              <a:t>7</a:t>
            </a:r>
            <a:r>
              <a:rPr lang="zh-CN" altLang="en-US" sz="2800" dirty="0" smtClean="0">
                <a:latin typeface="楷体" pitchFamily="49" charset="-122"/>
                <a:ea typeface="楷体" pitchFamily="49" charset="-122"/>
              </a:rPr>
              <a:t>．掌握点焊目标点的示教</a:t>
            </a: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143504"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.1</a:t>
            </a:r>
            <a:r>
              <a:rPr lang="zh-CN" altLang="en-US" sz="3200" b="1" dirty="0" smtClean="0">
                <a:solidFill>
                  <a:srgbClr val="FF0000"/>
                </a:solidFill>
                <a:latin typeface="楷体" pitchFamily="49" charset="-122"/>
                <a:ea typeface="楷体" pitchFamily="49" charset="-122"/>
              </a:rPr>
              <a:t>弧焊应用任务描述</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214282" y="2071678"/>
            <a:ext cx="2643206" cy="4154984"/>
          </a:xfrm>
          <a:prstGeom prst="rect">
            <a:avLst/>
          </a:prstGeom>
          <a:noFill/>
        </p:spPr>
        <p:txBody>
          <a:bodyPr wrap="square" rtlCol="0">
            <a:spAutoFit/>
          </a:bodyPr>
          <a:lstStyle/>
          <a:p>
            <a:r>
              <a:rPr lang="zh-CN" altLang="en-US" sz="2400" dirty="0" smtClean="0"/>
              <a:t>点焊是轿车白车身装配的主要连接方法。工业机器人进行白车身点焊，可以大大提高汽车生产线的产能、提高车身强度、降低不良率。本工作站利用</a:t>
            </a:r>
            <a:r>
              <a:rPr lang="en-US" altLang="zh-CN" sz="2400" dirty="0" smtClean="0"/>
              <a:t>IRB6640 </a:t>
            </a:r>
            <a:r>
              <a:rPr lang="zh-CN" altLang="en-US" sz="2400" dirty="0" smtClean="0"/>
              <a:t>机器人对汽车白车身进行点焊操作。</a:t>
            </a:r>
            <a:endParaRPr lang="zh-CN" altLang="en-US" sz="2400" dirty="0"/>
          </a:p>
        </p:txBody>
      </p:sp>
      <p:pic>
        <p:nvPicPr>
          <p:cNvPr id="1026" name="图片 1"/>
          <p:cNvPicPr>
            <a:picLocks noChangeAspect="1" noChangeArrowheads="1"/>
          </p:cNvPicPr>
          <p:nvPr/>
        </p:nvPicPr>
        <p:blipFill>
          <a:blip r:embed="rId2"/>
          <a:srcRect/>
          <a:stretch>
            <a:fillRect/>
          </a:stretch>
        </p:blipFill>
        <p:spPr bwMode="auto">
          <a:xfrm>
            <a:off x="2944472" y="2500306"/>
            <a:ext cx="5985246" cy="30003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
        <p:nvSpPr>
          <p:cNvPr id="7" name="TextBox 6"/>
          <p:cNvSpPr txBox="1"/>
          <p:nvPr/>
        </p:nvSpPr>
        <p:spPr>
          <a:xfrm>
            <a:off x="214282" y="1500174"/>
            <a:ext cx="65722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）点焊的</a:t>
            </a:r>
            <a:r>
              <a:rPr lang="en-US" altLang="zh-CN" sz="2800" b="1" dirty="0" smtClean="0">
                <a:solidFill>
                  <a:srgbClr val="002060"/>
                </a:solidFill>
                <a:latin typeface="楷体" pitchFamily="49" charset="-122"/>
                <a:ea typeface="楷体" pitchFamily="49" charset="-122"/>
              </a:rPr>
              <a:t>I/O </a:t>
            </a:r>
            <a:r>
              <a:rPr lang="zh-CN" altLang="en-US" sz="2800" b="1" dirty="0" smtClean="0">
                <a:solidFill>
                  <a:srgbClr val="002060"/>
                </a:solidFill>
                <a:latin typeface="楷体" pitchFamily="49" charset="-122"/>
                <a:ea typeface="楷体" pitchFamily="49" charset="-122"/>
              </a:rPr>
              <a:t>配置与使用方法</a:t>
            </a:r>
            <a:endParaRPr lang="zh-CN" altLang="en-US" sz="2800" b="1" dirty="0">
              <a:solidFill>
                <a:srgbClr val="002060"/>
              </a:solidFill>
              <a:latin typeface="楷体" pitchFamily="49" charset="-122"/>
              <a:ea typeface="楷体" pitchFamily="49" charset="-122"/>
            </a:endParaRPr>
          </a:p>
        </p:txBody>
      </p:sp>
      <p:pic>
        <p:nvPicPr>
          <p:cNvPr id="8" name="图片 7" descr="801.jpg"/>
          <p:cNvPicPr>
            <a:picLocks noChangeAspect="1"/>
          </p:cNvPicPr>
          <p:nvPr/>
        </p:nvPicPr>
        <p:blipFill>
          <a:blip r:embed="rId2"/>
          <a:stretch>
            <a:fillRect/>
          </a:stretch>
        </p:blipFill>
        <p:spPr>
          <a:xfrm>
            <a:off x="1071538" y="2143116"/>
            <a:ext cx="5857916" cy="4361368"/>
          </a:xfrm>
          <a:prstGeom prst="rect">
            <a:avLst/>
          </a:prstGeom>
        </p:spPr>
      </p:pic>
      <p:sp>
        <p:nvSpPr>
          <p:cNvPr id="10" name="线形标注 2 9"/>
          <p:cNvSpPr/>
          <p:nvPr/>
        </p:nvSpPr>
        <p:spPr>
          <a:xfrm>
            <a:off x="7500958" y="2361080"/>
            <a:ext cx="1357322" cy="2643206"/>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7572396" y="2432518"/>
            <a:ext cx="1214446" cy="2246769"/>
          </a:xfrm>
          <a:prstGeom prst="rect">
            <a:avLst/>
          </a:prstGeom>
          <a:noFill/>
        </p:spPr>
        <p:txBody>
          <a:bodyPr wrap="square" rtlCol="0">
            <a:spAutoFit/>
          </a:bodyPr>
          <a:lstStyle/>
          <a:p>
            <a:r>
              <a:rPr lang="en-US" altLang="zh-CN" sz="2000" dirty="0" smtClean="0"/>
              <a:t>ABB </a:t>
            </a:r>
            <a:r>
              <a:rPr lang="zh-CN" altLang="en-US" sz="2000" dirty="0" smtClean="0"/>
              <a:t>点焊机器人出厂时的默认</a:t>
            </a:r>
            <a:r>
              <a:rPr lang="en-US" altLang="zh-CN" sz="2000" dirty="0" smtClean="0"/>
              <a:t>I/O </a:t>
            </a:r>
            <a:r>
              <a:rPr lang="zh-CN" altLang="en-US" sz="2000" dirty="0" smtClean="0"/>
              <a:t>配置会预置</a:t>
            </a:r>
            <a:r>
              <a:rPr lang="en-US" altLang="zh-CN" sz="2000" dirty="0" smtClean="0"/>
              <a:t>5 </a:t>
            </a:r>
            <a:r>
              <a:rPr lang="zh-CN" altLang="en-US" sz="2000" dirty="0" smtClean="0"/>
              <a:t>个</a:t>
            </a:r>
            <a:r>
              <a:rPr lang="en-US" altLang="zh-CN" sz="2000" dirty="0" smtClean="0"/>
              <a:t>I/O </a:t>
            </a:r>
            <a:r>
              <a:rPr lang="zh-CN" altLang="en-US" sz="2000" dirty="0" smtClean="0"/>
              <a:t>单元</a:t>
            </a:r>
            <a:endParaRPr lang="zh-CN" altLang="en-US" sz="2000"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000100" y="1857364"/>
            <a:ext cx="6621323" cy="4143404"/>
          </a:xfrm>
          <a:prstGeom prst="rect">
            <a:avLst/>
          </a:prstGeom>
          <a:noFill/>
          <a:ln w="9525">
            <a:noFill/>
            <a:miter lim="800000"/>
            <a:headEnd/>
            <a:tailEnd/>
          </a:ln>
          <a:effectLst/>
        </p:spPr>
      </p:pic>
      <p:sp>
        <p:nvSpPr>
          <p:cNvPr id="6" name="TextBox 5"/>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802.jpg"/>
          <p:cNvPicPr>
            <a:picLocks noChangeAspect="1"/>
          </p:cNvPicPr>
          <p:nvPr/>
        </p:nvPicPr>
        <p:blipFill>
          <a:blip r:embed="rId2"/>
          <a:stretch>
            <a:fillRect/>
          </a:stretch>
        </p:blipFill>
        <p:spPr>
          <a:xfrm>
            <a:off x="1071538" y="1252110"/>
            <a:ext cx="6286544" cy="5605914"/>
          </a:xfrm>
          <a:prstGeom prst="rect">
            <a:avLst/>
          </a:prstGeom>
        </p:spPr>
      </p:pic>
      <p:sp>
        <p:nvSpPr>
          <p:cNvPr id="7" name="TextBox 6"/>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803.jpg"/>
          <p:cNvPicPr>
            <a:picLocks noChangeAspect="1"/>
          </p:cNvPicPr>
          <p:nvPr/>
        </p:nvPicPr>
        <p:blipFill>
          <a:blip r:embed="rId2"/>
          <a:stretch>
            <a:fillRect/>
          </a:stretch>
        </p:blipFill>
        <p:spPr>
          <a:xfrm>
            <a:off x="1071538" y="1296412"/>
            <a:ext cx="7000924" cy="5561612"/>
          </a:xfrm>
          <a:prstGeom prst="rect">
            <a:avLst/>
          </a:prstGeom>
        </p:spPr>
      </p:pic>
      <p:sp>
        <p:nvSpPr>
          <p:cNvPr id="7" name="TextBox 6"/>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804.jpg"/>
          <p:cNvPicPr>
            <a:picLocks noChangeAspect="1"/>
          </p:cNvPicPr>
          <p:nvPr/>
        </p:nvPicPr>
        <p:blipFill>
          <a:blip r:embed="rId2"/>
          <a:stretch>
            <a:fillRect/>
          </a:stretch>
        </p:blipFill>
        <p:spPr>
          <a:xfrm>
            <a:off x="642910" y="2285992"/>
            <a:ext cx="7552367" cy="3214710"/>
          </a:xfrm>
          <a:prstGeom prst="rect">
            <a:avLst/>
          </a:prstGeom>
        </p:spPr>
      </p:pic>
      <p:sp>
        <p:nvSpPr>
          <p:cNvPr id="7" name="TextBox 6"/>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60007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）点焊系统的配置与功能</a:t>
            </a:r>
            <a:endParaRPr lang="zh-CN" altLang="en-US" sz="2800" b="1" dirty="0">
              <a:solidFill>
                <a:srgbClr val="002060"/>
              </a:solidFill>
              <a:latin typeface="楷体" pitchFamily="49" charset="-122"/>
              <a:ea typeface="楷体" pitchFamily="49" charset="-122"/>
            </a:endParaRPr>
          </a:p>
        </p:txBody>
      </p:sp>
      <p:pic>
        <p:nvPicPr>
          <p:cNvPr id="7" name="图片 6" descr="805.jpg"/>
          <p:cNvPicPr>
            <a:picLocks noChangeAspect="1"/>
          </p:cNvPicPr>
          <p:nvPr/>
        </p:nvPicPr>
        <p:blipFill>
          <a:blip r:embed="rId2"/>
          <a:stretch>
            <a:fillRect/>
          </a:stretch>
        </p:blipFill>
        <p:spPr>
          <a:xfrm>
            <a:off x="857224" y="2214554"/>
            <a:ext cx="7786742" cy="4157219"/>
          </a:xfrm>
          <a:prstGeom prst="rect">
            <a:avLst/>
          </a:prstGeom>
        </p:spPr>
      </p:pic>
      <p:sp>
        <p:nvSpPr>
          <p:cNvPr id="8" name="TextBox 7"/>
          <p:cNvSpPr txBox="1"/>
          <p:nvPr/>
        </p:nvSpPr>
        <p:spPr>
          <a:xfrm>
            <a:off x="3714744" y="6315038"/>
            <a:ext cx="2357454" cy="400110"/>
          </a:xfrm>
          <a:prstGeom prst="rect">
            <a:avLst/>
          </a:prstGeom>
          <a:noFill/>
        </p:spPr>
        <p:txBody>
          <a:bodyPr wrap="square" rtlCol="0">
            <a:spAutoFit/>
          </a:bodyPr>
          <a:lstStyle/>
          <a:p>
            <a:r>
              <a:rPr lang="zh-CN" altLang="en-US" sz="2000" dirty="0" smtClean="0"/>
              <a:t>点焊系统构成</a:t>
            </a:r>
            <a:endParaRPr lang="zh-CN" altLang="en-US" sz="2000" dirty="0"/>
          </a:p>
        </p:txBody>
      </p:sp>
      <p:sp>
        <p:nvSpPr>
          <p:cNvPr id="9" name="TextBox 8"/>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928662" y="1643050"/>
            <a:ext cx="7143800"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伺服点焊枪与气动点焊枪相比有四点优势</a:t>
            </a:r>
            <a:endParaRPr lang="zh-CN" altLang="en-US" sz="2800" b="1" dirty="0">
              <a:solidFill>
                <a:srgbClr val="C00000"/>
              </a:solidFill>
              <a:latin typeface="楷体" pitchFamily="49" charset="-122"/>
              <a:ea typeface="楷体" pitchFamily="49" charset="-122"/>
            </a:endParaRPr>
          </a:p>
        </p:txBody>
      </p:sp>
      <p:sp>
        <p:nvSpPr>
          <p:cNvPr id="7" name="TextBox 6"/>
          <p:cNvSpPr txBox="1"/>
          <p:nvPr/>
        </p:nvSpPr>
        <p:spPr>
          <a:xfrm>
            <a:off x="1000100" y="2643182"/>
            <a:ext cx="5572164" cy="461665"/>
          </a:xfrm>
          <a:prstGeom prst="rect">
            <a:avLst/>
          </a:prstGeom>
          <a:noFill/>
        </p:spPr>
        <p:txBody>
          <a:bodyPr wrap="square" rtlCol="0">
            <a:spAutoFit/>
          </a:bodyPr>
          <a:lstStyle/>
          <a:p>
            <a:r>
              <a:rPr lang="en-US" altLang="zh-CN" sz="2400" b="1" dirty="0" smtClean="0">
                <a:solidFill>
                  <a:srgbClr val="7030A0"/>
                </a:solidFill>
                <a:latin typeface="楷体" pitchFamily="49" charset="-122"/>
                <a:ea typeface="楷体" pitchFamily="49" charset="-122"/>
              </a:rPr>
              <a:t>1</a:t>
            </a:r>
            <a:r>
              <a:rPr lang="zh-CN" altLang="en-US" sz="2400" b="1" dirty="0" smtClean="0">
                <a:solidFill>
                  <a:srgbClr val="7030A0"/>
                </a:solidFill>
                <a:latin typeface="楷体" pitchFamily="49" charset="-122"/>
                <a:ea typeface="楷体" pitchFamily="49" charset="-122"/>
              </a:rPr>
              <a:t>）可以精确控制电极运动速率</a:t>
            </a:r>
            <a:endParaRPr lang="zh-CN" altLang="en-US" sz="2400" b="1" dirty="0">
              <a:solidFill>
                <a:srgbClr val="7030A0"/>
              </a:solidFill>
              <a:latin typeface="楷体" pitchFamily="49" charset="-122"/>
              <a:ea typeface="楷体" pitchFamily="49" charset="-122"/>
            </a:endParaRPr>
          </a:p>
        </p:txBody>
      </p:sp>
      <p:sp>
        <p:nvSpPr>
          <p:cNvPr id="8" name="TextBox 7"/>
          <p:cNvSpPr txBox="1"/>
          <p:nvPr/>
        </p:nvSpPr>
        <p:spPr>
          <a:xfrm>
            <a:off x="1000100" y="3357562"/>
            <a:ext cx="5572164" cy="461665"/>
          </a:xfrm>
          <a:prstGeom prst="rect">
            <a:avLst/>
          </a:prstGeom>
          <a:noFill/>
        </p:spPr>
        <p:txBody>
          <a:bodyPr wrap="square" rtlCol="0">
            <a:spAutoFit/>
          </a:bodyPr>
          <a:lstStyle/>
          <a:p>
            <a:r>
              <a:rPr lang="en-US" altLang="zh-CN" sz="2400" b="1" dirty="0" smtClean="0">
                <a:solidFill>
                  <a:srgbClr val="7030A0"/>
                </a:solidFill>
                <a:latin typeface="楷体" pitchFamily="49" charset="-122"/>
                <a:ea typeface="楷体" pitchFamily="49" charset="-122"/>
              </a:rPr>
              <a:t>2</a:t>
            </a:r>
            <a:r>
              <a:rPr lang="zh-CN" altLang="en-US" sz="2400" b="1" dirty="0" smtClean="0">
                <a:solidFill>
                  <a:srgbClr val="7030A0"/>
                </a:solidFill>
                <a:latin typeface="楷体" pitchFamily="49" charset="-122"/>
                <a:ea typeface="楷体" pitchFamily="49" charset="-122"/>
              </a:rPr>
              <a:t>）提高点焊生产效率</a:t>
            </a:r>
          </a:p>
        </p:txBody>
      </p:sp>
      <p:sp>
        <p:nvSpPr>
          <p:cNvPr id="9" name="TextBox 8"/>
          <p:cNvSpPr txBox="1"/>
          <p:nvPr/>
        </p:nvSpPr>
        <p:spPr>
          <a:xfrm>
            <a:off x="1000100" y="4143380"/>
            <a:ext cx="5572164" cy="461665"/>
          </a:xfrm>
          <a:prstGeom prst="rect">
            <a:avLst/>
          </a:prstGeom>
          <a:noFill/>
        </p:spPr>
        <p:txBody>
          <a:bodyPr wrap="square" rtlCol="0">
            <a:spAutoFit/>
          </a:bodyPr>
          <a:lstStyle/>
          <a:p>
            <a:r>
              <a:rPr lang="en-US" altLang="zh-CN" sz="2400" b="1" dirty="0" smtClean="0">
                <a:solidFill>
                  <a:srgbClr val="7030A0"/>
                </a:solidFill>
                <a:latin typeface="楷体" pitchFamily="49" charset="-122"/>
                <a:ea typeface="楷体" pitchFamily="49" charset="-122"/>
              </a:rPr>
              <a:t>3</a:t>
            </a:r>
            <a:r>
              <a:rPr lang="zh-CN" altLang="en-US" sz="2400" b="1" dirty="0" smtClean="0">
                <a:solidFill>
                  <a:srgbClr val="7030A0"/>
                </a:solidFill>
                <a:latin typeface="楷体" pitchFamily="49" charset="-122"/>
                <a:ea typeface="楷体" pitchFamily="49" charset="-122"/>
              </a:rPr>
              <a:t>）容易获得锻压力</a:t>
            </a:r>
          </a:p>
        </p:txBody>
      </p:sp>
      <p:sp>
        <p:nvSpPr>
          <p:cNvPr id="10" name="TextBox 9"/>
          <p:cNvSpPr txBox="1"/>
          <p:nvPr/>
        </p:nvSpPr>
        <p:spPr>
          <a:xfrm>
            <a:off x="1000100" y="5000636"/>
            <a:ext cx="5572164" cy="461665"/>
          </a:xfrm>
          <a:prstGeom prst="rect">
            <a:avLst/>
          </a:prstGeom>
          <a:noFill/>
        </p:spPr>
        <p:txBody>
          <a:bodyPr wrap="square" rtlCol="0">
            <a:spAutoFit/>
          </a:bodyPr>
          <a:lstStyle/>
          <a:p>
            <a:r>
              <a:rPr lang="en-US" altLang="zh-CN" sz="2400" b="1" dirty="0" smtClean="0">
                <a:solidFill>
                  <a:srgbClr val="7030A0"/>
                </a:solidFill>
                <a:latin typeface="楷体" pitchFamily="49" charset="-122"/>
                <a:ea typeface="楷体" pitchFamily="49" charset="-122"/>
              </a:rPr>
              <a:t>4</a:t>
            </a:r>
            <a:r>
              <a:rPr lang="zh-CN" altLang="en-US" sz="2400" b="1" dirty="0" smtClean="0">
                <a:solidFill>
                  <a:srgbClr val="7030A0"/>
                </a:solidFill>
                <a:latin typeface="楷体" pitchFamily="49" charset="-122"/>
                <a:ea typeface="楷体" pitchFamily="49" charset="-122"/>
              </a:rPr>
              <a:t>）更容易获得电极力和电极位移</a:t>
            </a:r>
          </a:p>
        </p:txBody>
      </p:sp>
      <p:sp>
        <p:nvSpPr>
          <p:cNvPr id="11" name="TextBox 10"/>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65722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）点焊的常用数据</a:t>
            </a:r>
          </a:p>
        </p:txBody>
      </p:sp>
      <p:sp>
        <p:nvSpPr>
          <p:cNvPr id="7" name="TextBox 6"/>
          <p:cNvSpPr txBox="1"/>
          <p:nvPr/>
        </p:nvSpPr>
        <p:spPr>
          <a:xfrm>
            <a:off x="642910" y="2000240"/>
            <a:ext cx="614366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）点焊设备参数（</a:t>
            </a:r>
            <a:r>
              <a:rPr lang="en-US" altLang="zh-CN" sz="2800" b="1" dirty="0" err="1" smtClean="0">
                <a:solidFill>
                  <a:srgbClr val="7030A0"/>
                </a:solidFill>
                <a:latin typeface="楷体" pitchFamily="49" charset="-122"/>
                <a:ea typeface="楷体" pitchFamily="49" charset="-122"/>
              </a:rPr>
              <a:t>gundata</a:t>
            </a:r>
            <a:r>
              <a:rPr lang="zh-CN" altLang="en-US" sz="2800" b="1" dirty="0" smtClean="0">
                <a:solidFill>
                  <a:srgbClr val="7030A0"/>
                </a:solidFill>
                <a:latin typeface="楷体" pitchFamily="49" charset="-122"/>
                <a:ea typeface="楷体" pitchFamily="49" charset="-122"/>
              </a:rPr>
              <a:t>）</a:t>
            </a:r>
            <a:endParaRPr lang="zh-CN" altLang="en-US" sz="2800" b="1" dirty="0">
              <a:solidFill>
                <a:srgbClr val="7030A0"/>
              </a:solidFill>
              <a:latin typeface="楷体" pitchFamily="49" charset="-122"/>
              <a:ea typeface="楷体" pitchFamily="49" charset="-122"/>
            </a:endParaRPr>
          </a:p>
        </p:txBody>
      </p:sp>
      <p:pic>
        <p:nvPicPr>
          <p:cNvPr id="10" name="图片 9" descr="806.jpg"/>
          <p:cNvPicPr>
            <a:picLocks noChangeAspect="1"/>
          </p:cNvPicPr>
          <p:nvPr/>
        </p:nvPicPr>
        <p:blipFill>
          <a:blip r:embed="rId2"/>
          <a:stretch>
            <a:fillRect/>
          </a:stretch>
        </p:blipFill>
        <p:spPr>
          <a:xfrm>
            <a:off x="1285852" y="2571744"/>
            <a:ext cx="4500594" cy="4199551"/>
          </a:xfrm>
          <a:prstGeom prst="rect">
            <a:avLst/>
          </a:prstGeom>
        </p:spPr>
      </p:pic>
      <p:sp>
        <p:nvSpPr>
          <p:cNvPr id="8" name="TextBox 7"/>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714348" y="2357430"/>
            <a:ext cx="3143272" cy="3046988"/>
          </a:xfrm>
          <a:prstGeom prst="rect">
            <a:avLst/>
          </a:prstGeom>
          <a:noFill/>
        </p:spPr>
        <p:txBody>
          <a:bodyPr wrap="square" rtlCol="0">
            <a:spAutoFit/>
          </a:bodyPr>
          <a:lstStyle/>
          <a:p>
            <a:r>
              <a:rPr lang="zh-CN" altLang="en-US" sz="2400" dirty="0" smtClean="0">
                <a:latin typeface="楷体" pitchFamily="49" charset="-122"/>
                <a:ea typeface="楷体" pitchFamily="49" charset="-122"/>
              </a:rPr>
              <a:t>指机器人在工作范围内的位姿上所能承受的最大重量（负载重量</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末端执行器重量）。</a:t>
            </a:r>
            <a:endParaRPr lang="en-US" altLang="zh-CN" sz="2400" dirty="0" smtClean="0">
              <a:latin typeface="楷体" pitchFamily="49" charset="-122"/>
              <a:ea typeface="楷体" pitchFamily="49" charset="-122"/>
            </a:endParaRPr>
          </a:p>
          <a:p>
            <a:endParaRPr lang="zh-CN" altLang="en-US"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为保证安全，承载能力被确定为高速度运行时的承载能力。</a:t>
            </a:r>
            <a:endParaRPr lang="zh-CN" altLang="en-US" sz="2400" dirty="0">
              <a:latin typeface="楷体" pitchFamily="49" charset="-122"/>
              <a:ea typeface="楷体" pitchFamily="49" charset="-122"/>
            </a:endParaRPr>
          </a:p>
        </p:txBody>
      </p:sp>
      <p:sp>
        <p:nvSpPr>
          <p:cNvPr id="9" name="TextBox 8"/>
          <p:cNvSpPr txBox="1"/>
          <p:nvPr/>
        </p:nvSpPr>
        <p:spPr>
          <a:xfrm>
            <a:off x="500034" y="1571612"/>
            <a:ext cx="371477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5</a:t>
            </a:r>
            <a:r>
              <a:rPr lang="zh-CN" altLang="en-US" sz="2800" b="1" dirty="0" smtClean="0">
                <a:solidFill>
                  <a:srgbClr val="7030A0"/>
                </a:solidFill>
                <a:latin typeface="楷体" pitchFamily="49" charset="-122"/>
                <a:ea typeface="楷体" pitchFamily="49" charset="-122"/>
              </a:rPr>
              <a:t>）承载能力</a:t>
            </a:r>
            <a:endParaRPr lang="zh-CN" altLang="en-US" sz="2800" b="1" dirty="0">
              <a:solidFill>
                <a:srgbClr val="7030A0"/>
              </a:solidFill>
              <a:latin typeface="楷体" pitchFamily="49" charset="-122"/>
              <a:ea typeface="楷体" pitchFamily="49" charset="-122"/>
            </a:endParaRPr>
          </a:p>
        </p:txBody>
      </p:sp>
      <p:pic>
        <p:nvPicPr>
          <p:cNvPr id="10" name="图片 9" descr="1410载荷图.jpg"/>
          <p:cNvPicPr>
            <a:picLocks noChangeAspect="1"/>
          </p:cNvPicPr>
          <p:nvPr/>
        </p:nvPicPr>
        <p:blipFill>
          <a:blip r:embed="rId2"/>
          <a:stretch>
            <a:fillRect/>
          </a:stretch>
        </p:blipFill>
        <p:spPr>
          <a:xfrm>
            <a:off x="4714876" y="1571612"/>
            <a:ext cx="3929090" cy="4679937"/>
          </a:xfrm>
          <a:prstGeom prst="rect">
            <a:avLst/>
          </a:prstGeom>
        </p:spPr>
      </p:pic>
      <p:sp>
        <p:nvSpPr>
          <p:cNvPr id="11" name="TextBox 10"/>
          <p:cNvSpPr txBox="1"/>
          <p:nvPr/>
        </p:nvSpPr>
        <p:spPr>
          <a:xfrm>
            <a:off x="5357818" y="6286520"/>
            <a:ext cx="3786182" cy="400110"/>
          </a:xfrm>
          <a:prstGeom prst="rect">
            <a:avLst/>
          </a:prstGeom>
          <a:noFill/>
        </p:spPr>
        <p:txBody>
          <a:bodyPr wrap="square" rtlCol="0">
            <a:spAutoFit/>
          </a:bodyPr>
          <a:lstStyle/>
          <a:p>
            <a:r>
              <a:rPr lang="en-US" altLang="zh-CN" sz="2000" dirty="0" smtClean="0">
                <a:latin typeface="楷体" pitchFamily="49" charset="-122"/>
                <a:ea typeface="楷体" pitchFamily="49" charset="-122"/>
              </a:rPr>
              <a:t>IRB 1410 </a:t>
            </a:r>
            <a:r>
              <a:rPr lang="zh-CN" altLang="en-US" sz="2000" dirty="0" smtClean="0">
                <a:latin typeface="楷体" pitchFamily="49" charset="-122"/>
                <a:ea typeface="楷体" pitchFamily="49" charset="-122"/>
              </a:rPr>
              <a:t>的载荷关系图</a:t>
            </a:r>
            <a:endParaRPr lang="zh-CN" altLang="en-US" sz="2000" dirty="0">
              <a:latin typeface="楷体" pitchFamily="49" charset="-122"/>
              <a:ea typeface="楷体" pitchFamily="49" charset="-122"/>
            </a:endParaRPr>
          </a:p>
        </p:txBody>
      </p:sp>
      <p:sp>
        <p:nvSpPr>
          <p:cNvPr id="12" name="TextBox 11"/>
          <p:cNvSpPr txBox="1"/>
          <p:nvPr/>
        </p:nvSpPr>
        <p:spPr>
          <a:xfrm>
            <a:off x="5929322" y="1714488"/>
            <a:ext cx="3000396" cy="1200329"/>
          </a:xfrm>
          <a:prstGeom prst="rect">
            <a:avLst/>
          </a:prstGeom>
          <a:noFill/>
        </p:spPr>
        <p:txBody>
          <a:bodyPr wrap="square" rtlCol="0">
            <a:spAutoFit/>
          </a:bodyPr>
          <a:lstStyle/>
          <a:p>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为安装工具的重心沿</a:t>
            </a:r>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轴到第六轴法兰盘中心的距离，</a:t>
            </a:r>
            <a:r>
              <a:rPr lang="en-US" altLang="zh-CN" dirty="0" smtClean="0">
                <a:latin typeface="楷体" pitchFamily="49" charset="-122"/>
                <a:ea typeface="楷体" pitchFamily="49" charset="-122"/>
              </a:rPr>
              <a:t>L </a:t>
            </a:r>
            <a:r>
              <a:rPr lang="zh-CN" altLang="en-US" dirty="0" smtClean="0">
                <a:latin typeface="楷体" pitchFamily="49" charset="-122"/>
                <a:ea typeface="楷体" pitchFamily="49" charset="-122"/>
              </a:rPr>
              <a:t>为安装工具的重心到</a:t>
            </a:r>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轴的距离。</a:t>
            </a:r>
            <a:endParaRPr lang="zh-CN" altLang="en-US" dirty="0">
              <a:latin typeface="楷体" pitchFamily="49" charset="-122"/>
              <a:ea typeface="楷体" pitchFamily="49" charset="-122"/>
            </a:endParaRPr>
          </a:p>
        </p:txBody>
      </p:sp>
      <p:sp>
        <p:nvSpPr>
          <p:cNvPr id="13" name="TextBox 12"/>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348" y="1928802"/>
            <a:ext cx="614366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）点焊工艺参数（</a:t>
            </a:r>
            <a:r>
              <a:rPr lang="en-US" altLang="zh-CN" sz="2800" b="1" dirty="0" err="1" smtClean="0">
                <a:solidFill>
                  <a:srgbClr val="7030A0"/>
                </a:solidFill>
                <a:latin typeface="楷体" pitchFamily="49" charset="-122"/>
                <a:ea typeface="楷体" pitchFamily="49" charset="-122"/>
              </a:rPr>
              <a:t>spotdata</a:t>
            </a:r>
            <a:r>
              <a:rPr lang="zh-CN" altLang="en-US" sz="2800" b="1" dirty="0" smtClean="0">
                <a:solidFill>
                  <a:srgbClr val="7030A0"/>
                </a:solidFill>
                <a:latin typeface="楷体" pitchFamily="49" charset="-122"/>
                <a:ea typeface="楷体" pitchFamily="49" charset="-122"/>
              </a:rPr>
              <a:t>）</a:t>
            </a:r>
          </a:p>
        </p:txBody>
      </p:sp>
      <p:pic>
        <p:nvPicPr>
          <p:cNvPr id="8" name="图片 7" descr="807.jpg"/>
          <p:cNvPicPr>
            <a:picLocks noChangeAspect="1"/>
          </p:cNvPicPr>
          <p:nvPr/>
        </p:nvPicPr>
        <p:blipFill>
          <a:blip r:embed="rId2"/>
          <a:stretch>
            <a:fillRect/>
          </a:stretch>
        </p:blipFill>
        <p:spPr>
          <a:xfrm>
            <a:off x="1285852" y="2928934"/>
            <a:ext cx="5643602" cy="3214237"/>
          </a:xfrm>
          <a:prstGeom prst="rect">
            <a:avLst/>
          </a:prstGeom>
        </p:spPr>
      </p:pic>
      <p:sp>
        <p:nvSpPr>
          <p:cNvPr id="7" name="TextBox 6"/>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928802"/>
            <a:ext cx="614366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）点焊枪压力参数（</a:t>
            </a:r>
            <a:r>
              <a:rPr lang="en-US" altLang="zh-CN" sz="2800" b="1" dirty="0" err="1" smtClean="0">
                <a:solidFill>
                  <a:srgbClr val="7030A0"/>
                </a:solidFill>
                <a:latin typeface="楷体" pitchFamily="49" charset="-122"/>
                <a:ea typeface="楷体" pitchFamily="49" charset="-122"/>
              </a:rPr>
              <a:t>forcedata</a:t>
            </a:r>
            <a:r>
              <a:rPr lang="zh-CN" altLang="en-US" sz="2800" b="1" dirty="0" smtClean="0">
                <a:solidFill>
                  <a:srgbClr val="7030A0"/>
                </a:solidFill>
                <a:latin typeface="楷体" pitchFamily="49" charset="-122"/>
                <a:ea typeface="楷体" pitchFamily="49" charset="-122"/>
              </a:rPr>
              <a:t>）</a:t>
            </a:r>
          </a:p>
        </p:txBody>
      </p:sp>
      <p:pic>
        <p:nvPicPr>
          <p:cNvPr id="7" name="图片 6" descr="808.jpg"/>
          <p:cNvPicPr>
            <a:picLocks noChangeAspect="1"/>
          </p:cNvPicPr>
          <p:nvPr/>
        </p:nvPicPr>
        <p:blipFill>
          <a:blip r:embed="rId2"/>
          <a:stretch>
            <a:fillRect/>
          </a:stretch>
        </p:blipFill>
        <p:spPr>
          <a:xfrm>
            <a:off x="1071538" y="2786058"/>
            <a:ext cx="5929354" cy="3080415"/>
          </a:xfrm>
          <a:prstGeom prst="rect">
            <a:avLst/>
          </a:prstGeom>
        </p:spPr>
      </p:pic>
      <p:sp>
        <p:nvSpPr>
          <p:cNvPr id="8" name="TextBox 7"/>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1334144"/>
            <a:ext cx="40004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）点焊的常用指令</a:t>
            </a:r>
            <a:endParaRPr lang="zh-CN" altLang="en-US" sz="2800" b="1" dirty="0">
              <a:solidFill>
                <a:srgbClr val="002060"/>
              </a:solidFill>
              <a:latin typeface="楷体" pitchFamily="49" charset="-122"/>
              <a:ea typeface="楷体" pitchFamily="49" charset="-122"/>
            </a:endParaRPr>
          </a:p>
        </p:txBody>
      </p:sp>
      <p:sp>
        <p:nvSpPr>
          <p:cNvPr id="7" name="矩形 6"/>
          <p:cNvSpPr/>
          <p:nvPr/>
        </p:nvSpPr>
        <p:spPr>
          <a:xfrm>
            <a:off x="285720" y="2571744"/>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8" name="矩形 7"/>
          <p:cNvSpPr/>
          <p:nvPr/>
        </p:nvSpPr>
        <p:spPr>
          <a:xfrm>
            <a:off x="285720" y="4181781"/>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9" name="矩形 8"/>
          <p:cNvSpPr/>
          <p:nvPr/>
        </p:nvSpPr>
        <p:spPr>
          <a:xfrm>
            <a:off x="357158" y="5000636"/>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指令说明：</a:t>
            </a:r>
            <a:endParaRPr lang="en-US" altLang="zh-CN" sz="2000" dirty="0" smtClean="0"/>
          </a:p>
        </p:txBody>
      </p:sp>
      <p:sp>
        <p:nvSpPr>
          <p:cNvPr id="10" name="TextBox 9"/>
          <p:cNvSpPr txBox="1"/>
          <p:nvPr/>
        </p:nvSpPr>
        <p:spPr>
          <a:xfrm>
            <a:off x="1000100" y="2000240"/>
            <a:ext cx="735811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）线性</a:t>
            </a:r>
            <a:r>
              <a:rPr lang="en-US" altLang="zh-CN" sz="2800" b="1" dirty="0" smtClean="0">
                <a:solidFill>
                  <a:srgbClr val="7030A0"/>
                </a:solidFill>
                <a:latin typeface="楷体" pitchFamily="49" charset="-122"/>
                <a:ea typeface="楷体" pitchFamily="49" charset="-122"/>
              </a:rPr>
              <a:t>/</a:t>
            </a:r>
            <a:r>
              <a:rPr lang="zh-CN" altLang="en-US" sz="2800" b="1" dirty="0" smtClean="0">
                <a:solidFill>
                  <a:srgbClr val="7030A0"/>
                </a:solidFill>
                <a:latin typeface="楷体" pitchFamily="49" charset="-122"/>
                <a:ea typeface="楷体" pitchFamily="49" charset="-122"/>
              </a:rPr>
              <a:t>关节点焊指令</a:t>
            </a:r>
            <a:r>
              <a:rPr lang="en-US" altLang="zh-CN" sz="2800" b="1" dirty="0" err="1" smtClean="0">
                <a:solidFill>
                  <a:srgbClr val="7030A0"/>
                </a:solidFill>
                <a:latin typeface="楷体" pitchFamily="49" charset="-122"/>
                <a:ea typeface="楷体" pitchFamily="49" charset="-122"/>
              </a:rPr>
              <a:t>SpotL</a:t>
            </a:r>
            <a:r>
              <a:rPr lang="en-US" altLang="zh-CN"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SpotJ</a:t>
            </a:r>
            <a:endParaRPr lang="zh-CN" altLang="en-US" sz="2800" b="1" dirty="0" smtClean="0">
              <a:solidFill>
                <a:srgbClr val="7030A0"/>
              </a:solidFill>
              <a:latin typeface="楷体" pitchFamily="49" charset="-122"/>
              <a:ea typeface="楷体" pitchFamily="49" charset="-122"/>
            </a:endParaRPr>
          </a:p>
        </p:txBody>
      </p:sp>
      <p:sp>
        <p:nvSpPr>
          <p:cNvPr id="11" name="TextBox 10"/>
          <p:cNvSpPr txBox="1"/>
          <p:nvPr/>
        </p:nvSpPr>
        <p:spPr>
          <a:xfrm>
            <a:off x="2000232" y="2571744"/>
            <a:ext cx="6715172" cy="1446550"/>
          </a:xfrm>
          <a:prstGeom prst="rect">
            <a:avLst/>
          </a:prstGeom>
          <a:noFill/>
        </p:spPr>
        <p:txBody>
          <a:bodyPr wrap="square" rtlCol="0">
            <a:spAutoFit/>
          </a:bodyPr>
          <a:lstStyle/>
          <a:p>
            <a:r>
              <a:rPr lang="zh-CN" altLang="en-US" sz="2200" dirty="0" smtClean="0"/>
              <a:t>用于点焊工艺过程中机器人的运动控制，包括机器人的移动、点焊枪的开关控制和点焊参数的调用。</a:t>
            </a:r>
            <a:r>
              <a:rPr lang="en-US" altLang="zh-CN" sz="2200" dirty="0" err="1" smtClean="0"/>
              <a:t>SpotL</a:t>
            </a:r>
            <a:r>
              <a:rPr lang="en-US" altLang="zh-CN" sz="2200" dirty="0" smtClean="0"/>
              <a:t> </a:t>
            </a:r>
            <a:r>
              <a:rPr lang="zh-CN" altLang="en-US" sz="2200" dirty="0" smtClean="0"/>
              <a:t>用于在点焊位置的</a:t>
            </a:r>
            <a:r>
              <a:rPr lang="en-US" altLang="zh-CN" sz="2200" dirty="0" smtClean="0"/>
              <a:t>TCP </a:t>
            </a:r>
            <a:r>
              <a:rPr lang="zh-CN" altLang="en-US" sz="2200" dirty="0" smtClean="0"/>
              <a:t>线性移动，</a:t>
            </a:r>
            <a:r>
              <a:rPr lang="en-US" altLang="zh-CN" sz="2200" dirty="0" err="1" smtClean="0"/>
              <a:t>SpotJ</a:t>
            </a:r>
            <a:r>
              <a:rPr lang="zh-CN" altLang="en-US" sz="2200" dirty="0" smtClean="0"/>
              <a:t>用于在点焊之前的</a:t>
            </a:r>
            <a:r>
              <a:rPr lang="en-US" altLang="zh-CN" sz="2200" dirty="0" smtClean="0"/>
              <a:t>TCP </a:t>
            </a:r>
            <a:r>
              <a:rPr lang="zh-CN" altLang="en-US" sz="2200" dirty="0" smtClean="0"/>
              <a:t>关节运动。</a:t>
            </a:r>
            <a:endParaRPr lang="zh-CN" altLang="en-US" sz="2200" dirty="0"/>
          </a:p>
        </p:txBody>
      </p:sp>
      <p:sp>
        <p:nvSpPr>
          <p:cNvPr id="12" name="TextBox 11"/>
          <p:cNvSpPr txBox="1"/>
          <p:nvPr/>
        </p:nvSpPr>
        <p:spPr>
          <a:xfrm>
            <a:off x="2071670" y="4214818"/>
            <a:ext cx="6572296" cy="461665"/>
          </a:xfrm>
          <a:prstGeom prst="rect">
            <a:avLst/>
          </a:prstGeom>
          <a:noFill/>
        </p:spPr>
        <p:txBody>
          <a:bodyPr wrap="square" rtlCol="0">
            <a:spAutoFit/>
          </a:bodyPr>
          <a:lstStyle/>
          <a:p>
            <a:r>
              <a:rPr lang="en-US" altLang="zh-CN" sz="2400" dirty="0" err="1" smtClean="0"/>
              <a:t>SpotL</a:t>
            </a:r>
            <a:r>
              <a:rPr lang="en-US" altLang="zh-CN" sz="2400" dirty="0" smtClean="0"/>
              <a:t> p100, </a:t>
            </a:r>
            <a:r>
              <a:rPr lang="en-US" altLang="zh-CN" sz="2400" dirty="0" err="1" smtClean="0"/>
              <a:t>vmax</a:t>
            </a:r>
            <a:r>
              <a:rPr lang="en-US" altLang="zh-CN" sz="2400" dirty="0" smtClean="0"/>
              <a:t>, gun1, spot10, tool1;</a:t>
            </a:r>
            <a:endParaRPr lang="zh-CN" altLang="en-US" sz="2400" dirty="0"/>
          </a:p>
        </p:txBody>
      </p:sp>
      <p:sp>
        <p:nvSpPr>
          <p:cNvPr id="13" name="TextBox 12"/>
          <p:cNvSpPr txBox="1"/>
          <p:nvPr/>
        </p:nvSpPr>
        <p:spPr>
          <a:xfrm>
            <a:off x="2071670" y="4929198"/>
            <a:ext cx="7072330" cy="1886286"/>
          </a:xfrm>
          <a:prstGeom prst="rect">
            <a:avLst/>
          </a:prstGeom>
          <a:noFill/>
        </p:spPr>
        <p:txBody>
          <a:bodyPr wrap="square" rtlCol="0">
            <a:spAutoFit/>
          </a:bodyPr>
          <a:lstStyle/>
          <a:p>
            <a:pPr>
              <a:lnSpc>
                <a:spcPct val="150000"/>
              </a:lnSpc>
            </a:pPr>
            <a:r>
              <a:rPr lang="en-US" altLang="zh-CN" sz="2000" dirty="0" smtClean="0"/>
              <a:t>1</a:t>
            </a:r>
            <a:r>
              <a:rPr lang="zh-CN" altLang="en-US" sz="2000" dirty="0" smtClean="0"/>
              <a:t>）当前点焊枪</a:t>
            </a:r>
            <a:r>
              <a:rPr lang="en-US" altLang="zh-CN" sz="2000" dirty="0" smtClean="0"/>
              <a:t>tool1 </a:t>
            </a:r>
            <a:r>
              <a:rPr lang="zh-CN" altLang="en-US" sz="2000" dirty="0" smtClean="0"/>
              <a:t>以速度</a:t>
            </a:r>
            <a:r>
              <a:rPr lang="en-US" altLang="zh-CN" sz="2000" dirty="0" err="1" smtClean="0"/>
              <a:t>v</a:t>
            </a:r>
            <a:r>
              <a:rPr lang="en-US" altLang="zh-CN" sz="1200" dirty="0" err="1" smtClean="0"/>
              <a:t>max</a:t>
            </a:r>
            <a:r>
              <a:rPr lang="en-US" altLang="zh-CN" sz="1200" dirty="0" smtClean="0"/>
              <a:t> </a:t>
            </a:r>
            <a:r>
              <a:rPr lang="zh-CN" altLang="en-US" sz="2000" dirty="0" smtClean="0"/>
              <a:t>线性运动到点焊位置点</a:t>
            </a:r>
            <a:r>
              <a:rPr lang="en-US" altLang="zh-CN" sz="2000" dirty="0" smtClean="0"/>
              <a:t>p100</a:t>
            </a:r>
            <a:r>
              <a:rPr lang="zh-CN" altLang="en-US" sz="2000" dirty="0" smtClean="0"/>
              <a:t>。</a:t>
            </a:r>
          </a:p>
          <a:p>
            <a:pPr>
              <a:lnSpc>
                <a:spcPct val="150000"/>
              </a:lnSpc>
            </a:pPr>
            <a:r>
              <a:rPr lang="en-US" altLang="zh-CN" sz="2000" dirty="0" smtClean="0"/>
              <a:t>2</a:t>
            </a:r>
            <a:r>
              <a:rPr lang="zh-CN" altLang="en-US" sz="2000" dirty="0" smtClean="0"/>
              <a:t>）点焊枪在机器人运动的过程中会预关闭。</a:t>
            </a:r>
          </a:p>
          <a:p>
            <a:pPr>
              <a:lnSpc>
                <a:spcPct val="150000"/>
              </a:lnSpc>
            </a:pPr>
            <a:r>
              <a:rPr lang="en-US" altLang="zh-CN" sz="2000" dirty="0" smtClean="0"/>
              <a:t>3</a:t>
            </a:r>
            <a:r>
              <a:rPr lang="zh-CN" altLang="en-US" sz="2000" dirty="0" smtClean="0"/>
              <a:t>）点焊工艺参数</a:t>
            </a:r>
            <a:r>
              <a:rPr lang="en-US" altLang="zh-CN" sz="2000" dirty="0" smtClean="0"/>
              <a:t>spot10 </a:t>
            </a:r>
            <a:r>
              <a:rPr lang="zh-CN" altLang="en-US" sz="2000" dirty="0" smtClean="0"/>
              <a:t>包含了在点焊位置 </a:t>
            </a:r>
            <a:r>
              <a:rPr lang="en-US" altLang="zh-CN" sz="2000" dirty="0" smtClean="0"/>
              <a:t>p100 </a:t>
            </a:r>
            <a:r>
              <a:rPr lang="zh-CN" altLang="en-US" sz="2000" dirty="0" smtClean="0"/>
              <a:t>的点焊参数。</a:t>
            </a:r>
          </a:p>
          <a:p>
            <a:pPr>
              <a:lnSpc>
                <a:spcPct val="150000"/>
              </a:lnSpc>
            </a:pPr>
            <a:r>
              <a:rPr lang="en-US" altLang="zh-CN" sz="2000" dirty="0" smtClean="0"/>
              <a:t>4</a:t>
            </a:r>
            <a:r>
              <a:rPr lang="zh-CN" altLang="en-US" sz="2000" dirty="0" smtClean="0"/>
              <a:t>）点焊设备参数</a:t>
            </a:r>
            <a:r>
              <a:rPr lang="en-US" altLang="zh-CN" sz="2000" dirty="0" smtClean="0"/>
              <a:t>gun1 </a:t>
            </a:r>
            <a:r>
              <a:rPr lang="zh-CN" altLang="en-US" sz="2000" dirty="0" smtClean="0"/>
              <a:t>用于指定点焊的控制器。</a:t>
            </a:r>
            <a:endParaRPr lang="zh-CN" altLang="en-US" sz="2000" dirty="0"/>
          </a:p>
        </p:txBody>
      </p:sp>
      <p:sp>
        <p:nvSpPr>
          <p:cNvPr id="14" name="TextBox 13"/>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500174"/>
            <a:ext cx="700092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）点焊枪关闭压力设定指令</a:t>
            </a:r>
            <a:r>
              <a:rPr lang="en-US" altLang="zh-CN" sz="2800" b="1" dirty="0" err="1" smtClean="0">
                <a:solidFill>
                  <a:srgbClr val="7030A0"/>
                </a:solidFill>
                <a:latin typeface="楷体" pitchFamily="49" charset="-122"/>
                <a:ea typeface="楷体" pitchFamily="49" charset="-122"/>
              </a:rPr>
              <a:t>SetForce</a:t>
            </a:r>
            <a:endParaRPr lang="zh-CN" altLang="en-US" sz="2800" b="1" dirty="0" smtClean="0">
              <a:solidFill>
                <a:srgbClr val="7030A0"/>
              </a:solidFill>
              <a:latin typeface="楷体" pitchFamily="49" charset="-122"/>
              <a:ea typeface="楷体" pitchFamily="49" charset="-122"/>
            </a:endParaRPr>
          </a:p>
        </p:txBody>
      </p:sp>
      <p:sp>
        <p:nvSpPr>
          <p:cNvPr id="7" name="矩形 6"/>
          <p:cNvSpPr/>
          <p:nvPr/>
        </p:nvSpPr>
        <p:spPr>
          <a:xfrm>
            <a:off x="1000100" y="2357430"/>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8" name="矩形 7"/>
          <p:cNvSpPr/>
          <p:nvPr/>
        </p:nvSpPr>
        <p:spPr>
          <a:xfrm>
            <a:off x="1000100" y="3571876"/>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9" name="矩形 8"/>
          <p:cNvSpPr/>
          <p:nvPr/>
        </p:nvSpPr>
        <p:spPr>
          <a:xfrm>
            <a:off x="1000100"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指令说明：</a:t>
            </a:r>
            <a:endParaRPr lang="en-US" altLang="zh-CN" sz="2000" dirty="0" smtClean="0"/>
          </a:p>
        </p:txBody>
      </p:sp>
      <p:sp>
        <p:nvSpPr>
          <p:cNvPr id="10" name="TextBox 9"/>
          <p:cNvSpPr txBox="1"/>
          <p:nvPr/>
        </p:nvSpPr>
        <p:spPr>
          <a:xfrm>
            <a:off x="2786050" y="2285992"/>
            <a:ext cx="5500726" cy="1050096"/>
          </a:xfrm>
          <a:prstGeom prst="rect">
            <a:avLst/>
          </a:prstGeom>
          <a:noFill/>
        </p:spPr>
        <p:txBody>
          <a:bodyPr wrap="square" rtlCol="0">
            <a:spAutoFit/>
          </a:bodyPr>
          <a:lstStyle/>
          <a:p>
            <a:pPr>
              <a:lnSpc>
                <a:spcPct val="150000"/>
              </a:lnSpc>
            </a:pPr>
            <a:r>
              <a:rPr lang="zh-CN" altLang="en-US" sz="2200" dirty="0" smtClean="0"/>
              <a:t>点焊枪关闭压力设定指令</a:t>
            </a:r>
            <a:r>
              <a:rPr lang="en-US" altLang="zh-CN" sz="2200" dirty="0" err="1" smtClean="0"/>
              <a:t>SetForce</a:t>
            </a:r>
            <a:r>
              <a:rPr lang="en-US" altLang="zh-CN" sz="2200" dirty="0" smtClean="0"/>
              <a:t> </a:t>
            </a:r>
            <a:r>
              <a:rPr lang="zh-CN" altLang="en-US" sz="2200" dirty="0" smtClean="0"/>
              <a:t>用于控制点焊枪关闭压力的控制。</a:t>
            </a:r>
            <a:endParaRPr lang="zh-CN" altLang="en-US" sz="2200" dirty="0"/>
          </a:p>
        </p:txBody>
      </p:sp>
      <p:sp>
        <p:nvSpPr>
          <p:cNvPr id="11" name="TextBox 10"/>
          <p:cNvSpPr txBox="1"/>
          <p:nvPr/>
        </p:nvSpPr>
        <p:spPr>
          <a:xfrm>
            <a:off x="2857488" y="3571876"/>
            <a:ext cx="5072098" cy="461665"/>
          </a:xfrm>
          <a:prstGeom prst="rect">
            <a:avLst/>
          </a:prstGeom>
          <a:noFill/>
        </p:spPr>
        <p:txBody>
          <a:bodyPr wrap="square" rtlCol="0">
            <a:spAutoFit/>
          </a:bodyPr>
          <a:lstStyle/>
          <a:p>
            <a:r>
              <a:rPr lang="en-US" altLang="zh-CN" sz="2400" dirty="0" err="1" smtClean="0"/>
              <a:t>SetForce</a:t>
            </a:r>
            <a:r>
              <a:rPr lang="en-US" altLang="zh-CN" sz="2400" dirty="0" smtClean="0"/>
              <a:t> gun1, force10;</a:t>
            </a:r>
            <a:endParaRPr lang="zh-CN" altLang="en-US" sz="2400" dirty="0"/>
          </a:p>
        </p:txBody>
      </p:sp>
      <p:sp>
        <p:nvSpPr>
          <p:cNvPr id="12" name="TextBox 11"/>
          <p:cNvSpPr txBox="1"/>
          <p:nvPr/>
        </p:nvSpPr>
        <p:spPr>
          <a:xfrm>
            <a:off x="2786050" y="4357694"/>
            <a:ext cx="5429288" cy="1615827"/>
          </a:xfrm>
          <a:prstGeom prst="rect">
            <a:avLst/>
          </a:prstGeom>
          <a:noFill/>
        </p:spPr>
        <p:txBody>
          <a:bodyPr wrap="square" rtlCol="0">
            <a:spAutoFit/>
          </a:bodyPr>
          <a:lstStyle/>
          <a:p>
            <a:pPr>
              <a:lnSpc>
                <a:spcPct val="150000"/>
              </a:lnSpc>
            </a:pPr>
            <a:r>
              <a:rPr lang="zh-CN" altLang="en-US" sz="2200" dirty="0" smtClean="0"/>
              <a:t>点焊枪关闭压力设定指令指定使用点焊枪参数压力，点焊设备参数</a:t>
            </a:r>
            <a:r>
              <a:rPr lang="en-US" altLang="zh-CN" sz="2200" dirty="0" smtClean="0"/>
              <a:t>gun1 </a:t>
            </a:r>
            <a:r>
              <a:rPr lang="zh-CN" altLang="en-US" sz="2200" dirty="0" smtClean="0"/>
              <a:t>是一个</a:t>
            </a:r>
            <a:r>
              <a:rPr lang="en-US" altLang="zh-CN" sz="2200" dirty="0" smtClean="0"/>
              <a:t>num</a:t>
            </a:r>
          </a:p>
          <a:p>
            <a:pPr>
              <a:lnSpc>
                <a:spcPct val="150000"/>
              </a:lnSpc>
            </a:pPr>
            <a:r>
              <a:rPr lang="zh-CN" altLang="en-US" sz="2200" dirty="0" smtClean="0"/>
              <a:t>类型的数据，用于指定点焊的控制器。</a:t>
            </a:r>
            <a:endParaRPr lang="zh-CN" altLang="en-US" sz="2200" dirty="0"/>
          </a:p>
        </p:txBody>
      </p:sp>
      <p:sp>
        <p:nvSpPr>
          <p:cNvPr id="13" name="TextBox 12"/>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500174"/>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）校准点焊枪指令</a:t>
            </a:r>
            <a:r>
              <a:rPr lang="en-US" altLang="zh-CN" sz="2800" b="1" dirty="0" smtClean="0">
                <a:solidFill>
                  <a:srgbClr val="7030A0"/>
                </a:solidFill>
                <a:latin typeface="楷体" pitchFamily="49" charset="-122"/>
                <a:ea typeface="楷体" pitchFamily="49" charset="-122"/>
              </a:rPr>
              <a:t>Calibrate</a:t>
            </a:r>
            <a:endParaRPr lang="zh-CN" altLang="en-US" sz="2800" b="1" dirty="0" smtClean="0">
              <a:solidFill>
                <a:srgbClr val="7030A0"/>
              </a:solidFill>
              <a:latin typeface="楷体" pitchFamily="49" charset="-122"/>
              <a:ea typeface="楷体" pitchFamily="49" charset="-122"/>
            </a:endParaRPr>
          </a:p>
        </p:txBody>
      </p:sp>
      <p:sp>
        <p:nvSpPr>
          <p:cNvPr id="7" name="TextBox 6"/>
          <p:cNvSpPr txBox="1"/>
          <p:nvPr/>
        </p:nvSpPr>
        <p:spPr>
          <a:xfrm>
            <a:off x="2571736" y="2214554"/>
            <a:ext cx="6429420" cy="1050096"/>
          </a:xfrm>
          <a:prstGeom prst="rect">
            <a:avLst/>
          </a:prstGeom>
          <a:noFill/>
        </p:spPr>
        <p:txBody>
          <a:bodyPr wrap="square" rtlCol="0">
            <a:spAutoFit/>
          </a:bodyPr>
          <a:lstStyle/>
          <a:p>
            <a:pPr>
              <a:lnSpc>
                <a:spcPct val="150000"/>
              </a:lnSpc>
            </a:pPr>
            <a:r>
              <a:rPr lang="zh-CN" altLang="en-US" sz="2200" dirty="0" smtClean="0"/>
              <a:t>用于在点焊中校准点焊枪电极的距离。在更换了点焊枪或枪嘴后，需要进行一次校准。</a:t>
            </a:r>
            <a:endParaRPr lang="zh-CN" altLang="en-US" sz="2200" dirty="0"/>
          </a:p>
        </p:txBody>
      </p:sp>
      <p:sp>
        <p:nvSpPr>
          <p:cNvPr id="8" name="矩形 7"/>
          <p:cNvSpPr/>
          <p:nvPr/>
        </p:nvSpPr>
        <p:spPr>
          <a:xfrm>
            <a:off x="857224" y="2285992"/>
            <a:ext cx="185738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000" dirty="0" smtClean="0"/>
          </a:p>
        </p:txBody>
      </p:sp>
      <p:sp>
        <p:nvSpPr>
          <p:cNvPr id="9" name="矩形 8"/>
          <p:cNvSpPr/>
          <p:nvPr/>
        </p:nvSpPr>
        <p:spPr>
          <a:xfrm>
            <a:off x="857224" y="3571876"/>
            <a:ext cx="278608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矩形 9"/>
          <p:cNvSpPr/>
          <p:nvPr/>
        </p:nvSpPr>
        <p:spPr>
          <a:xfrm>
            <a:off x="785786" y="4643446"/>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en-US" altLang="zh-CN" sz="2000" dirty="0" smtClean="0"/>
          </a:p>
        </p:txBody>
      </p:sp>
      <p:sp>
        <p:nvSpPr>
          <p:cNvPr id="11" name="TextBox 10"/>
          <p:cNvSpPr txBox="1"/>
          <p:nvPr/>
        </p:nvSpPr>
        <p:spPr>
          <a:xfrm>
            <a:off x="2571736" y="3610277"/>
            <a:ext cx="3571900" cy="461665"/>
          </a:xfrm>
          <a:prstGeom prst="rect">
            <a:avLst/>
          </a:prstGeom>
          <a:noFill/>
        </p:spPr>
        <p:txBody>
          <a:bodyPr wrap="square" rtlCol="0">
            <a:spAutoFit/>
          </a:bodyPr>
          <a:lstStyle/>
          <a:p>
            <a:r>
              <a:rPr lang="en-US" altLang="zh-CN" sz="2400" dirty="0" smtClean="0"/>
              <a:t>Calibrate gun1\ </a:t>
            </a:r>
            <a:r>
              <a:rPr lang="en-US" altLang="zh-CN" sz="2400" dirty="0" err="1" smtClean="0"/>
              <a:t>TipChg</a:t>
            </a:r>
            <a:r>
              <a:rPr lang="en-US" altLang="zh-CN" sz="2400" dirty="0" smtClean="0"/>
              <a:t>;</a:t>
            </a:r>
            <a:endParaRPr lang="zh-CN" altLang="en-US" sz="2400" dirty="0"/>
          </a:p>
        </p:txBody>
      </p:sp>
      <p:sp>
        <p:nvSpPr>
          <p:cNvPr id="12" name="TextBox 11"/>
          <p:cNvSpPr txBox="1"/>
          <p:nvPr/>
        </p:nvSpPr>
        <p:spPr>
          <a:xfrm>
            <a:off x="2500298" y="4572008"/>
            <a:ext cx="6643702" cy="1615827"/>
          </a:xfrm>
          <a:prstGeom prst="rect">
            <a:avLst/>
          </a:prstGeom>
          <a:noFill/>
        </p:spPr>
        <p:txBody>
          <a:bodyPr wrap="square" rtlCol="0">
            <a:spAutoFit/>
          </a:bodyPr>
          <a:lstStyle/>
          <a:p>
            <a:pPr>
              <a:lnSpc>
                <a:spcPct val="150000"/>
              </a:lnSpc>
            </a:pPr>
            <a:r>
              <a:rPr lang="zh-CN" altLang="en-US" sz="2200" dirty="0" smtClean="0"/>
              <a:t>更换枪嘴后对</a:t>
            </a:r>
            <a:r>
              <a:rPr lang="en-US" altLang="zh-CN" sz="2200" dirty="0" smtClean="0"/>
              <a:t>gun1 </a:t>
            </a:r>
            <a:r>
              <a:rPr lang="zh-CN" altLang="en-US" sz="2200" dirty="0" smtClean="0"/>
              <a:t>进行校准，</a:t>
            </a:r>
            <a:r>
              <a:rPr lang="en-US" altLang="zh-CN" sz="2200" dirty="0" smtClean="0"/>
              <a:t>gun1 </a:t>
            </a:r>
            <a:r>
              <a:rPr lang="zh-CN" altLang="en-US" sz="2200" dirty="0" smtClean="0"/>
              <a:t>对应的是正在使用的点焊设备。指令执行后，程序数据</a:t>
            </a:r>
            <a:r>
              <a:rPr lang="en-US" altLang="zh-CN" sz="2200" dirty="0" err="1" smtClean="0"/>
              <a:t>curr_gundata</a:t>
            </a:r>
            <a:r>
              <a:rPr lang="en-US" altLang="zh-CN" sz="2200" dirty="0" smtClean="0"/>
              <a:t> </a:t>
            </a:r>
            <a:r>
              <a:rPr lang="zh-CN" altLang="en-US" sz="2200" dirty="0" smtClean="0"/>
              <a:t>的参数</a:t>
            </a:r>
            <a:r>
              <a:rPr lang="en-US" altLang="zh-CN" sz="2200" dirty="0" err="1" smtClean="0"/>
              <a:t>curr_tip_wear</a:t>
            </a:r>
            <a:r>
              <a:rPr lang="en-US" altLang="zh-CN" sz="2200" dirty="0" smtClean="0"/>
              <a:t> </a:t>
            </a:r>
            <a:r>
              <a:rPr lang="zh-CN" altLang="en-US" sz="2200" dirty="0" smtClean="0"/>
              <a:t>将自动复位为零。</a:t>
            </a:r>
            <a:endParaRPr lang="zh-CN" altLang="en-US" sz="2200" dirty="0"/>
          </a:p>
        </p:txBody>
      </p:sp>
      <p:sp>
        <p:nvSpPr>
          <p:cNvPr id="13" name="TextBox 12"/>
          <p:cNvSpPr txBox="1"/>
          <p:nvPr/>
        </p:nvSpPr>
        <p:spPr>
          <a:xfrm>
            <a:off x="0" y="214290"/>
            <a:ext cx="60007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a:t>
            </a:r>
            <a:r>
              <a:rPr lang="en-US" sz="3200" b="1" dirty="0" smtClean="0">
                <a:solidFill>
                  <a:srgbClr val="FF0000"/>
                </a:solidFill>
                <a:latin typeface="楷体" pitchFamily="49" charset="-122"/>
                <a:ea typeface="楷体" pitchFamily="49" charset="-122"/>
              </a:rPr>
              <a:t>.</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点焊应用知识储备</a:t>
            </a:r>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71438" y="1428736"/>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8" name="图片 7" descr="809.jpg"/>
          <p:cNvPicPr>
            <a:picLocks noChangeAspect="1"/>
          </p:cNvPicPr>
          <p:nvPr/>
        </p:nvPicPr>
        <p:blipFill>
          <a:blip r:embed="rId2"/>
          <a:stretch>
            <a:fillRect/>
          </a:stretch>
        </p:blipFill>
        <p:spPr>
          <a:xfrm>
            <a:off x="1000100" y="2428869"/>
            <a:ext cx="6090622" cy="3929090"/>
          </a:xfrm>
          <a:prstGeom prst="rect">
            <a:avLst/>
          </a:prstGeom>
        </p:spPr>
      </p:pic>
      <p:pic>
        <p:nvPicPr>
          <p:cNvPr id="9" name="图片 8" descr="810.jpg"/>
          <p:cNvPicPr>
            <a:picLocks noChangeAspect="1"/>
          </p:cNvPicPr>
          <p:nvPr/>
        </p:nvPicPr>
        <p:blipFill>
          <a:blip r:embed="rId3"/>
          <a:stretch>
            <a:fillRect/>
          </a:stretch>
        </p:blipFill>
        <p:spPr>
          <a:xfrm>
            <a:off x="1000099" y="2428869"/>
            <a:ext cx="7146197" cy="3929090"/>
          </a:xfrm>
          <a:prstGeom prst="rect">
            <a:avLst/>
          </a:prstGeom>
        </p:spPr>
      </p:pic>
      <p:pic>
        <p:nvPicPr>
          <p:cNvPr id="13" name="图片 12" descr="811.jpg"/>
          <p:cNvPicPr>
            <a:picLocks noChangeAspect="1"/>
          </p:cNvPicPr>
          <p:nvPr/>
        </p:nvPicPr>
        <p:blipFill>
          <a:blip r:embed="rId4"/>
          <a:stretch>
            <a:fillRect/>
          </a:stretch>
        </p:blipFill>
        <p:spPr>
          <a:xfrm>
            <a:off x="1000100" y="2285993"/>
            <a:ext cx="7072362" cy="4330541"/>
          </a:xfrm>
          <a:prstGeom prst="rect">
            <a:avLst/>
          </a:prstGeom>
        </p:spPr>
      </p:pic>
      <p:pic>
        <p:nvPicPr>
          <p:cNvPr id="14" name="图片 13" descr="812.jpg"/>
          <p:cNvPicPr>
            <a:picLocks noChangeAspect="1"/>
          </p:cNvPicPr>
          <p:nvPr/>
        </p:nvPicPr>
        <p:blipFill>
          <a:blip r:embed="rId5"/>
          <a:stretch>
            <a:fillRect/>
          </a:stretch>
        </p:blipFill>
        <p:spPr>
          <a:xfrm>
            <a:off x="1000099" y="2285993"/>
            <a:ext cx="7721777" cy="4357694"/>
          </a:xfrm>
          <a:prstGeom prst="rect">
            <a:avLst/>
          </a:prstGeom>
        </p:spPr>
      </p:pic>
      <p:pic>
        <p:nvPicPr>
          <p:cNvPr id="15" name="图片 14" descr="813.jpg"/>
          <p:cNvPicPr>
            <a:picLocks noChangeAspect="1"/>
          </p:cNvPicPr>
          <p:nvPr/>
        </p:nvPicPr>
        <p:blipFill>
          <a:blip r:embed="rId6"/>
          <a:stretch>
            <a:fillRect/>
          </a:stretch>
        </p:blipFill>
        <p:spPr>
          <a:xfrm>
            <a:off x="1000100" y="2214555"/>
            <a:ext cx="7715304" cy="4385275"/>
          </a:xfrm>
          <a:prstGeom prst="rect">
            <a:avLst/>
          </a:prstGeom>
        </p:spPr>
      </p:pic>
      <p:pic>
        <p:nvPicPr>
          <p:cNvPr id="16" name="图片 15" descr="814.jpg"/>
          <p:cNvPicPr>
            <a:picLocks noChangeAspect="1"/>
          </p:cNvPicPr>
          <p:nvPr/>
        </p:nvPicPr>
        <p:blipFill>
          <a:blip r:embed="rId7"/>
          <a:stretch>
            <a:fillRect/>
          </a:stretch>
        </p:blipFill>
        <p:spPr>
          <a:xfrm>
            <a:off x="1000100" y="2214554"/>
            <a:ext cx="7715304" cy="43738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pic>
        <p:nvPicPr>
          <p:cNvPr id="7" name="图片 6" descr="815.jpg"/>
          <p:cNvPicPr>
            <a:picLocks noChangeAspect="1"/>
          </p:cNvPicPr>
          <p:nvPr/>
        </p:nvPicPr>
        <p:blipFill>
          <a:blip r:embed="rId2"/>
          <a:stretch>
            <a:fillRect/>
          </a:stretch>
        </p:blipFill>
        <p:spPr>
          <a:xfrm>
            <a:off x="571472" y="2214553"/>
            <a:ext cx="8215370" cy="4081851"/>
          </a:xfrm>
          <a:prstGeom prst="rect">
            <a:avLst/>
          </a:prstGeom>
        </p:spPr>
      </p:pic>
      <p:sp>
        <p:nvSpPr>
          <p:cNvPr id="8" name="TextBox 7"/>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816.jpg"/>
          <p:cNvPicPr>
            <a:picLocks noChangeAspect="1"/>
          </p:cNvPicPr>
          <p:nvPr/>
        </p:nvPicPr>
        <p:blipFill>
          <a:blip r:embed="rId2"/>
          <a:stretch>
            <a:fillRect/>
          </a:stretch>
        </p:blipFill>
        <p:spPr>
          <a:xfrm>
            <a:off x="785786" y="1285860"/>
            <a:ext cx="7215238" cy="5547668"/>
          </a:xfrm>
          <a:prstGeom prst="rect">
            <a:avLst/>
          </a:prstGeom>
        </p:spPr>
      </p:pic>
      <p:sp>
        <p:nvSpPr>
          <p:cNvPr id="7" name="TextBox 6"/>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214282" y="1857364"/>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）坐标系设定</a:t>
            </a:r>
            <a:endParaRPr lang="zh-CN" altLang="en-US" sz="2800" b="1" dirty="0">
              <a:solidFill>
                <a:srgbClr val="002060"/>
              </a:solidFill>
              <a:latin typeface="楷体" pitchFamily="49" charset="-122"/>
              <a:ea typeface="楷体" pitchFamily="49" charset="-122"/>
            </a:endParaRPr>
          </a:p>
        </p:txBody>
      </p:sp>
      <p:pic>
        <p:nvPicPr>
          <p:cNvPr id="8" name="图片 7" descr="817.jpg"/>
          <p:cNvPicPr>
            <a:picLocks noChangeAspect="1"/>
          </p:cNvPicPr>
          <p:nvPr/>
        </p:nvPicPr>
        <p:blipFill>
          <a:blip r:embed="rId2"/>
          <a:stretch>
            <a:fillRect/>
          </a:stretch>
        </p:blipFill>
        <p:spPr>
          <a:xfrm>
            <a:off x="1285851" y="2543520"/>
            <a:ext cx="6627001" cy="4171628"/>
          </a:xfrm>
          <a:prstGeom prst="rect">
            <a:avLst/>
          </a:prstGeom>
        </p:spPr>
      </p:pic>
      <p:sp>
        <p:nvSpPr>
          <p:cNvPr id="9" name="TextBox 8"/>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7" name="TextBox 6"/>
          <p:cNvSpPr txBox="1"/>
          <p:nvPr/>
        </p:nvSpPr>
        <p:spPr>
          <a:xfrm>
            <a:off x="1142976" y="2000240"/>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）第</a:t>
            </a:r>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个点焊位置点的程序和位置</a:t>
            </a:r>
          </a:p>
        </p:txBody>
      </p:sp>
      <p:pic>
        <p:nvPicPr>
          <p:cNvPr id="8" name="图片 7" descr="818.jpg"/>
          <p:cNvPicPr>
            <a:picLocks noChangeAspect="1"/>
          </p:cNvPicPr>
          <p:nvPr/>
        </p:nvPicPr>
        <p:blipFill>
          <a:blip r:embed="rId2"/>
          <a:stretch>
            <a:fillRect/>
          </a:stretch>
        </p:blipFill>
        <p:spPr>
          <a:xfrm>
            <a:off x="0" y="2786057"/>
            <a:ext cx="4786314" cy="3592525"/>
          </a:xfrm>
          <a:prstGeom prst="rect">
            <a:avLst/>
          </a:prstGeom>
        </p:spPr>
      </p:pic>
      <p:pic>
        <p:nvPicPr>
          <p:cNvPr id="9" name="图片 8" descr="819.jpg"/>
          <p:cNvPicPr>
            <a:picLocks noChangeAspect="1"/>
          </p:cNvPicPr>
          <p:nvPr/>
        </p:nvPicPr>
        <p:blipFill>
          <a:blip r:embed="rId3"/>
          <a:stretch>
            <a:fillRect/>
          </a:stretch>
        </p:blipFill>
        <p:spPr>
          <a:xfrm>
            <a:off x="3323758" y="2786058"/>
            <a:ext cx="5596406" cy="3571900"/>
          </a:xfrm>
          <a:prstGeom prst="rect">
            <a:avLst/>
          </a:prstGeom>
        </p:spPr>
      </p:pic>
      <p:sp>
        <p:nvSpPr>
          <p:cNvPr id="10" name="TextBox 9"/>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edg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edge">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9" name="图片 8" descr="000.jpg"/>
          <p:cNvPicPr>
            <a:picLocks noChangeAspect="1"/>
          </p:cNvPicPr>
          <p:nvPr/>
        </p:nvPicPr>
        <p:blipFill>
          <a:blip r:embed="rId2"/>
          <a:stretch>
            <a:fillRect/>
          </a:stretch>
        </p:blipFill>
        <p:spPr>
          <a:xfrm>
            <a:off x="4286248" y="3786190"/>
            <a:ext cx="4643438" cy="2900168"/>
          </a:xfrm>
          <a:prstGeom prst="rect">
            <a:avLst/>
          </a:prstGeom>
        </p:spPr>
      </p:pic>
      <p:sp>
        <p:nvSpPr>
          <p:cNvPr id="6" name="TextBox 5"/>
          <p:cNvSpPr txBox="1"/>
          <p:nvPr/>
        </p:nvSpPr>
        <p:spPr>
          <a:xfrm>
            <a:off x="1071538" y="2285992"/>
            <a:ext cx="7429552"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1</a:t>
            </a:r>
            <a:r>
              <a:rPr lang="zh-CN" altLang="en-US" sz="5400" b="1" dirty="0" smtClean="0">
                <a:solidFill>
                  <a:srgbClr val="002060"/>
                </a:solidFill>
                <a:latin typeface="楷体" pitchFamily="49" charset="-122"/>
                <a:ea typeface="楷体" pitchFamily="49" charset="-122"/>
              </a:rPr>
              <a:t>章 工业机器人概述</a:t>
            </a:r>
            <a:endParaRPr lang="zh-CN" altLang="en-US" sz="5400" b="1"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214290"/>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1.3 </a:t>
            </a:r>
            <a:r>
              <a:rPr lang="zh-CN" altLang="en-US" sz="3200" b="1" dirty="0" smtClean="0">
                <a:solidFill>
                  <a:srgbClr val="FF0000"/>
                </a:solidFill>
                <a:latin typeface="楷体" pitchFamily="49" charset="-122"/>
                <a:ea typeface="楷体" pitchFamily="49" charset="-122"/>
              </a:rPr>
              <a:t>工业机器人在汽车制造业中的应用</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642910" y="1214422"/>
            <a:ext cx="371477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）机器人搬运</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4857752" y="1214422"/>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zh-CN" altLang="en-US" sz="2800" b="1" dirty="0" smtClean="0">
                <a:solidFill>
                  <a:srgbClr val="002060"/>
                </a:solidFill>
                <a:latin typeface="楷体" pitchFamily="49" charset="-122"/>
                <a:ea typeface="楷体" pitchFamily="49" charset="-122"/>
              </a:rPr>
              <a:t>机器人点焊</a:t>
            </a:r>
            <a:endParaRPr lang="zh-CN" altLang="en-US" sz="2800" b="1" dirty="0">
              <a:solidFill>
                <a:srgbClr val="002060"/>
              </a:solidFill>
              <a:latin typeface="楷体" pitchFamily="49" charset="-122"/>
              <a:ea typeface="楷体" pitchFamily="49" charset="-122"/>
            </a:endParaRPr>
          </a:p>
        </p:txBody>
      </p:sp>
      <p:sp>
        <p:nvSpPr>
          <p:cNvPr id="9" name="TextBox 8"/>
          <p:cNvSpPr txBox="1"/>
          <p:nvPr/>
        </p:nvSpPr>
        <p:spPr>
          <a:xfrm>
            <a:off x="642910" y="4071942"/>
            <a:ext cx="314327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a:t>
            </a:r>
            <a:r>
              <a:rPr lang="zh-CN" altLang="en-US" sz="2800" b="1" dirty="0" smtClean="0">
                <a:solidFill>
                  <a:srgbClr val="002060"/>
                </a:solidFill>
                <a:latin typeface="楷体" pitchFamily="49" charset="-122"/>
                <a:ea typeface="楷体" pitchFamily="49" charset="-122"/>
              </a:rPr>
              <a:t>机器人装配</a:t>
            </a:r>
            <a:endParaRPr lang="zh-CN" altLang="en-US" sz="2800" b="1" dirty="0">
              <a:solidFill>
                <a:srgbClr val="002060"/>
              </a:solidFill>
              <a:latin typeface="楷体" pitchFamily="49" charset="-122"/>
              <a:ea typeface="楷体" pitchFamily="49" charset="-122"/>
            </a:endParaRPr>
          </a:p>
        </p:txBody>
      </p:sp>
      <p:sp>
        <p:nvSpPr>
          <p:cNvPr id="10" name="TextBox 9"/>
          <p:cNvSpPr txBox="1"/>
          <p:nvPr/>
        </p:nvSpPr>
        <p:spPr>
          <a:xfrm>
            <a:off x="4857752" y="4071942"/>
            <a:ext cx="3214710"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a:t>
            </a:r>
            <a:r>
              <a:rPr lang="zh-CN" altLang="en-US" sz="2800" b="1" dirty="0" smtClean="0">
                <a:solidFill>
                  <a:srgbClr val="002060"/>
                </a:solidFill>
                <a:latin typeface="楷体" pitchFamily="49" charset="-122"/>
                <a:ea typeface="楷体" pitchFamily="49" charset="-122"/>
              </a:rPr>
              <a:t>机器人喷涂</a:t>
            </a:r>
            <a:endParaRPr lang="zh-CN" altLang="en-US" sz="2800" b="1" dirty="0">
              <a:solidFill>
                <a:srgbClr val="002060"/>
              </a:solidFill>
              <a:latin typeface="楷体" pitchFamily="49" charset="-122"/>
              <a:ea typeface="楷体" pitchFamily="49" charset="-122"/>
            </a:endParaRPr>
          </a:p>
        </p:txBody>
      </p:sp>
      <p:pic>
        <p:nvPicPr>
          <p:cNvPr id="2050" name="Picture 2"/>
          <p:cNvPicPr>
            <a:picLocks noChangeAspect="1" noChangeArrowheads="1"/>
          </p:cNvPicPr>
          <p:nvPr/>
        </p:nvPicPr>
        <p:blipFill>
          <a:blip r:embed="rId2"/>
          <a:srcRect/>
          <a:stretch>
            <a:fillRect/>
          </a:stretch>
        </p:blipFill>
        <p:spPr bwMode="auto">
          <a:xfrm>
            <a:off x="4658442" y="4572008"/>
            <a:ext cx="3842648" cy="2214579"/>
          </a:xfrm>
          <a:prstGeom prst="rect">
            <a:avLst/>
          </a:prstGeom>
          <a:noFill/>
          <a:ln w="9525">
            <a:noFill/>
            <a:miter lim="800000"/>
            <a:headEnd/>
            <a:tailEnd/>
          </a:ln>
          <a:effectLst/>
        </p:spPr>
      </p:pic>
      <p:pic>
        <p:nvPicPr>
          <p:cNvPr id="13" name="图片 12" descr="KUKA机器人焊接.jpg"/>
          <p:cNvPicPr>
            <a:picLocks noChangeAspect="1"/>
          </p:cNvPicPr>
          <p:nvPr/>
        </p:nvPicPr>
        <p:blipFill>
          <a:blip r:embed="rId3"/>
          <a:stretch>
            <a:fillRect/>
          </a:stretch>
        </p:blipFill>
        <p:spPr>
          <a:xfrm>
            <a:off x="4643438" y="1714488"/>
            <a:ext cx="3829994" cy="2374698"/>
          </a:xfrm>
          <a:prstGeom prst="rect">
            <a:avLst/>
          </a:prstGeom>
        </p:spPr>
      </p:pic>
      <p:pic>
        <p:nvPicPr>
          <p:cNvPr id="14" name="图片 13" descr="机器人装配.jpg"/>
          <p:cNvPicPr>
            <a:picLocks noChangeAspect="1"/>
          </p:cNvPicPr>
          <p:nvPr/>
        </p:nvPicPr>
        <p:blipFill>
          <a:blip r:embed="rId4"/>
          <a:stretch>
            <a:fillRect/>
          </a:stretch>
        </p:blipFill>
        <p:spPr>
          <a:xfrm>
            <a:off x="684474" y="4572008"/>
            <a:ext cx="3744650" cy="2214578"/>
          </a:xfrm>
          <a:prstGeom prst="rect">
            <a:avLst/>
          </a:prstGeom>
        </p:spPr>
      </p:pic>
      <p:pic>
        <p:nvPicPr>
          <p:cNvPr id="20" name="图片 19" descr="0000.jpg"/>
          <p:cNvPicPr>
            <a:picLocks noChangeAspect="1"/>
          </p:cNvPicPr>
          <p:nvPr/>
        </p:nvPicPr>
        <p:blipFill>
          <a:blip r:embed="rId5"/>
          <a:stretch>
            <a:fillRect/>
          </a:stretch>
        </p:blipFill>
        <p:spPr>
          <a:xfrm>
            <a:off x="642910" y="1732151"/>
            <a:ext cx="3786214" cy="2339791"/>
          </a:xfrm>
          <a:prstGeom prst="rect">
            <a:avLst/>
          </a:prstGeom>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428596"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）第</a:t>
            </a:r>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个点焊位置点的程序和位置</a:t>
            </a:r>
          </a:p>
        </p:txBody>
      </p:sp>
      <p:pic>
        <p:nvPicPr>
          <p:cNvPr id="7" name="图片 6" descr="820.jpg"/>
          <p:cNvPicPr>
            <a:picLocks noChangeAspect="1"/>
          </p:cNvPicPr>
          <p:nvPr/>
        </p:nvPicPr>
        <p:blipFill>
          <a:blip r:embed="rId2"/>
          <a:stretch>
            <a:fillRect/>
          </a:stretch>
        </p:blipFill>
        <p:spPr>
          <a:xfrm>
            <a:off x="0" y="2428868"/>
            <a:ext cx="5286380" cy="4007880"/>
          </a:xfrm>
          <a:prstGeom prst="rect">
            <a:avLst/>
          </a:prstGeom>
        </p:spPr>
      </p:pic>
      <p:pic>
        <p:nvPicPr>
          <p:cNvPr id="8" name="图片 7" descr="821.jpg"/>
          <p:cNvPicPr>
            <a:picLocks noChangeAspect="1"/>
          </p:cNvPicPr>
          <p:nvPr/>
        </p:nvPicPr>
        <p:blipFill>
          <a:blip r:embed="rId3"/>
          <a:stretch>
            <a:fillRect/>
          </a:stretch>
        </p:blipFill>
        <p:spPr>
          <a:xfrm>
            <a:off x="2857488" y="2455348"/>
            <a:ext cx="6286512" cy="3958174"/>
          </a:xfrm>
          <a:prstGeom prst="rect">
            <a:avLst/>
          </a:prstGeom>
        </p:spPr>
      </p:pic>
      <p:sp>
        <p:nvSpPr>
          <p:cNvPr id="9" name="TextBox 8"/>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4" presetClass="entr" presetSubtype="0" accel="10000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strVal val="#ppt_w*0.05"/>
                                          </p:val>
                                        </p:tav>
                                        <p:tav tm="100000">
                                          <p:val>
                                            <p:strVal val="#ppt_w"/>
                                          </p:val>
                                        </p:tav>
                                      </p:tavLst>
                                    </p:anim>
                                    <p:anim calcmode="lin" valueType="num">
                                      <p:cBhvr>
                                        <p:cTn id="15" dur="500" fill="hold"/>
                                        <p:tgtEl>
                                          <p:spTgt spid="8"/>
                                        </p:tgtEl>
                                        <p:attrNameLst>
                                          <p:attrName>ppt_h</p:attrName>
                                        </p:attrNameLst>
                                      </p:cBhvr>
                                      <p:tavLst>
                                        <p:tav tm="0">
                                          <p:val>
                                            <p:strVal val="#ppt_h"/>
                                          </p:val>
                                        </p:tav>
                                        <p:tav tm="100000">
                                          <p:val>
                                            <p:strVal val="#ppt_h"/>
                                          </p:val>
                                        </p:tav>
                                      </p:tavLst>
                                    </p:anim>
                                    <p:anim calcmode="lin" valueType="num">
                                      <p:cBhvr>
                                        <p:cTn id="16" dur="500" fill="hold"/>
                                        <p:tgtEl>
                                          <p:spTgt spid="8"/>
                                        </p:tgtEl>
                                        <p:attrNameLst>
                                          <p:attrName>ppt_x</p:attrName>
                                        </p:attrNameLst>
                                      </p:cBhvr>
                                      <p:tavLst>
                                        <p:tav tm="0">
                                          <p:val>
                                            <p:strVal val="#ppt_x-.2"/>
                                          </p:val>
                                        </p:tav>
                                        <p:tav tm="100000">
                                          <p:val>
                                            <p:strVal val="#ppt_x"/>
                                          </p:val>
                                        </p:tav>
                                      </p:tavLst>
                                    </p:anim>
                                    <p:anim calcmode="lin" valueType="num">
                                      <p:cBhvr>
                                        <p:cTn id="17" dur="500" fill="hold"/>
                                        <p:tgtEl>
                                          <p:spTgt spid="8"/>
                                        </p:tgtEl>
                                        <p:attrNameLst>
                                          <p:attrName>ppt_y</p:attrName>
                                        </p:attrNameLst>
                                      </p:cBhvr>
                                      <p:tavLst>
                                        <p:tav tm="0">
                                          <p:val>
                                            <p:strVal val="#ppt_y"/>
                                          </p:val>
                                        </p:tav>
                                        <p:tav tm="100000">
                                          <p:val>
                                            <p:strVal val="#ppt_y"/>
                                          </p:val>
                                        </p:tav>
                                      </p:tavLst>
                                    </p:anim>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428596"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）第</a:t>
            </a:r>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个点焊位置点的程序和位置</a:t>
            </a:r>
          </a:p>
        </p:txBody>
      </p:sp>
      <p:pic>
        <p:nvPicPr>
          <p:cNvPr id="7" name="图片 6" descr="822.jpg"/>
          <p:cNvPicPr>
            <a:picLocks noChangeAspect="1"/>
          </p:cNvPicPr>
          <p:nvPr/>
        </p:nvPicPr>
        <p:blipFill>
          <a:blip r:embed="rId2"/>
          <a:stretch>
            <a:fillRect/>
          </a:stretch>
        </p:blipFill>
        <p:spPr>
          <a:xfrm>
            <a:off x="0" y="2285991"/>
            <a:ext cx="5214942" cy="3813913"/>
          </a:xfrm>
          <a:prstGeom prst="rect">
            <a:avLst/>
          </a:prstGeom>
        </p:spPr>
      </p:pic>
      <p:pic>
        <p:nvPicPr>
          <p:cNvPr id="8" name="图片 7" descr="823.jpg"/>
          <p:cNvPicPr>
            <a:picLocks noChangeAspect="1"/>
          </p:cNvPicPr>
          <p:nvPr/>
        </p:nvPicPr>
        <p:blipFill>
          <a:blip r:embed="rId3"/>
          <a:stretch>
            <a:fillRect/>
          </a:stretch>
        </p:blipFill>
        <p:spPr>
          <a:xfrm>
            <a:off x="2643174" y="2305729"/>
            <a:ext cx="6500858" cy="3766477"/>
          </a:xfrm>
          <a:prstGeom prst="rect">
            <a:avLst/>
          </a:prstGeom>
        </p:spPr>
      </p:pic>
      <p:sp>
        <p:nvSpPr>
          <p:cNvPr id="10" name="TextBox 9"/>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428596" y="1428736"/>
            <a:ext cx="564360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）第</a:t>
            </a:r>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个点焊位置点的程序和位置</a:t>
            </a:r>
          </a:p>
        </p:txBody>
      </p:sp>
      <p:pic>
        <p:nvPicPr>
          <p:cNvPr id="7" name="图片 6" descr="824.jpg"/>
          <p:cNvPicPr>
            <a:picLocks noChangeAspect="1"/>
          </p:cNvPicPr>
          <p:nvPr/>
        </p:nvPicPr>
        <p:blipFill>
          <a:blip r:embed="rId2"/>
          <a:stretch>
            <a:fillRect/>
          </a:stretch>
        </p:blipFill>
        <p:spPr>
          <a:xfrm>
            <a:off x="0" y="2357430"/>
            <a:ext cx="4839658" cy="3643338"/>
          </a:xfrm>
          <a:prstGeom prst="rect">
            <a:avLst/>
          </a:prstGeom>
        </p:spPr>
      </p:pic>
      <p:pic>
        <p:nvPicPr>
          <p:cNvPr id="8" name="图片 7" descr="825.jpg"/>
          <p:cNvPicPr>
            <a:picLocks noChangeAspect="1"/>
          </p:cNvPicPr>
          <p:nvPr/>
        </p:nvPicPr>
        <p:blipFill>
          <a:blip r:embed="rId3"/>
          <a:stretch>
            <a:fillRect/>
          </a:stretch>
        </p:blipFill>
        <p:spPr>
          <a:xfrm>
            <a:off x="3360235" y="2357430"/>
            <a:ext cx="5783765" cy="3714776"/>
          </a:xfrm>
          <a:prstGeom prst="rect">
            <a:avLst/>
          </a:prstGeom>
        </p:spPr>
      </p:pic>
      <p:sp>
        <p:nvSpPr>
          <p:cNvPr id="10" name="TextBox 9"/>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1214414" y="2000240"/>
            <a:ext cx="2500330" cy="461665"/>
          </a:xfrm>
          <a:prstGeom prst="rect">
            <a:avLst/>
          </a:prstGeom>
          <a:noFill/>
        </p:spPr>
        <p:txBody>
          <a:bodyPr wrap="square" rtlCol="0">
            <a:spAutoFit/>
          </a:bodyPr>
          <a:lstStyle/>
          <a:p>
            <a:r>
              <a:rPr lang="zh-CN" altLang="en-US" sz="2400" b="1" dirty="0" smtClean="0"/>
              <a:t>修整点焊枪嘴</a:t>
            </a:r>
          </a:p>
        </p:txBody>
      </p:sp>
      <p:sp>
        <p:nvSpPr>
          <p:cNvPr id="7" name="TextBox 6"/>
          <p:cNvSpPr txBox="1"/>
          <p:nvPr/>
        </p:nvSpPr>
        <p:spPr>
          <a:xfrm>
            <a:off x="5715008" y="2071678"/>
            <a:ext cx="2214578" cy="461665"/>
          </a:xfrm>
          <a:prstGeom prst="rect">
            <a:avLst/>
          </a:prstGeom>
          <a:noFill/>
        </p:spPr>
        <p:txBody>
          <a:bodyPr wrap="square" rtlCol="0">
            <a:spAutoFit/>
          </a:bodyPr>
          <a:lstStyle/>
          <a:p>
            <a:r>
              <a:rPr lang="zh-CN" altLang="en-US" sz="2400" b="1" dirty="0" smtClean="0"/>
              <a:t>更换点焊枪嘴</a:t>
            </a:r>
          </a:p>
        </p:txBody>
      </p:sp>
      <p:pic>
        <p:nvPicPr>
          <p:cNvPr id="8" name="图片 7" descr="826.jpg"/>
          <p:cNvPicPr>
            <a:picLocks noChangeAspect="1"/>
          </p:cNvPicPr>
          <p:nvPr/>
        </p:nvPicPr>
        <p:blipFill>
          <a:blip r:embed="rId2"/>
          <a:stretch>
            <a:fillRect/>
          </a:stretch>
        </p:blipFill>
        <p:spPr>
          <a:xfrm>
            <a:off x="123819" y="2714620"/>
            <a:ext cx="4376743" cy="3157756"/>
          </a:xfrm>
          <a:prstGeom prst="rect">
            <a:avLst/>
          </a:prstGeom>
        </p:spPr>
      </p:pic>
      <p:pic>
        <p:nvPicPr>
          <p:cNvPr id="10" name="图片 9" descr="827.jpg"/>
          <p:cNvPicPr>
            <a:picLocks noChangeAspect="1"/>
          </p:cNvPicPr>
          <p:nvPr/>
        </p:nvPicPr>
        <p:blipFill>
          <a:blip r:embed="rId3"/>
          <a:stretch>
            <a:fillRect/>
          </a:stretch>
        </p:blipFill>
        <p:spPr>
          <a:xfrm>
            <a:off x="4500562" y="2714620"/>
            <a:ext cx="4568768" cy="3143272"/>
          </a:xfrm>
          <a:prstGeom prst="rect">
            <a:avLst/>
          </a:prstGeom>
        </p:spPr>
      </p:pic>
      <p:sp>
        <p:nvSpPr>
          <p:cNvPr id="9" name="TextBox 8"/>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500174"/>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p>
        </p:txBody>
      </p:sp>
      <p:sp>
        <p:nvSpPr>
          <p:cNvPr id="7" name="TextBox 6"/>
          <p:cNvSpPr txBox="1"/>
          <p:nvPr/>
        </p:nvSpPr>
        <p:spPr>
          <a:xfrm>
            <a:off x="571472" y="2571744"/>
            <a:ext cx="7572428" cy="1200329"/>
          </a:xfrm>
          <a:prstGeom prst="rect">
            <a:avLst/>
          </a:prstGeom>
          <a:noFill/>
        </p:spPr>
        <p:txBody>
          <a:bodyPr wrap="square" rtlCol="0">
            <a:spAutoFit/>
          </a:bodyPr>
          <a:lstStyle/>
          <a:p>
            <a:pPr>
              <a:lnSpc>
                <a:spcPct val="150000"/>
              </a:lnSpc>
            </a:pPr>
            <a:r>
              <a:rPr lang="zh-CN" altLang="en-US" sz="2400" dirty="0" smtClean="0"/>
              <a:t>         在完成本工作站的</a:t>
            </a:r>
            <a:r>
              <a:rPr lang="en-US" sz="2400" dirty="0" smtClean="0"/>
              <a:t>4</a:t>
            </a:r>
            <a:r>
              <a:rPr lang="zh-CN" altLang="en-US" sz="2400" dirty="0" smtClean="0"/>
              <a:t>个部位的点焊的示教练习后，请 在白车身的其他部位进行点焊示教的练习。</a:t>
            </a:r>
            <a:endParaRPr lang="zh-CN" altLang="en-US" sz="2400" dirty="0"/>
          </a:p>
        </p:txBody>
      </p:sp>
      <p:sp>
        <p:nvSpPr>
          <p:cNvPr id="9" name="TextBox 8"/>
          <p:cNvSpPr txBox="1"/>
          <p:nvPr/>
        </p:nvSpPr>
        <p:spPr>
          <a:xfrm>
            <a:off x="0" y="214290"/>
            <a:ext cx="54292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8.3</a:t>
            </a:r>
            <a:r>
              <a:rPr lang="zh-CN" altLang="en-US" sz="3200" b="1" dirty="0" smtClean="0">
                <a:solidFill>
                  <a:srgbClr val="FF0000"/>
                </a:solidFill>
                <a:latin typeface="楷体" pitchFamily="49" charset="-122"/>
                <a:ea typeface="楷体" pitchFamily="49" charset="-122"/>
              </a:rPr>
              <a:t> 点焊应用任务实施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TextBox 6"/>
          <p:cNvSpPr txBox="1"/>
          <p:nvPr/>
        </p:nvSpPr>
        <p:spPr>
          <a:xfrm>
            <a:off x="1500166" y="2000240"/>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9</a:t>
            </a:r>
            <a:r>
              <a:rPr lang="zh-CN" altLang="en-US" sz="5400" b="1" dirty="0" smtClean="0">
                <a:solidFill>
                  <a:srgbClr val="002060"/>
                </a:solidFill>
                <a:latin typeface="楷体" pitchFamily="49" charset="-122"/>
                <a:ea typeface="楷体" pitchFamily="49" charset="-122"/>
              </a:rPr>
              <a:t>章 综合实训</a:t>
            </a:r>
            <a:endParaRPr lang="zh-CN" altLang="en-US" sz="5400" b="1" dirty="0">
              <a:solidFill>
                <a:srgbClr val="002060"/>
              </a:solidFill>
              <a:latin typeface="楷体" pitchFamily="49" charset="-122"/>
              <a:ea typeface="楷体" pitchFamily="49" charset="-122"/>
            </a:endParaRPr>
          </a:p>
        </p:txBody>
      </p:sp>
      <p:sp>
        <p:nvSpPr>
          <p:cNvPr id="8" name="TextBox 7"/>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9" name="图片 8" descr="0综合.jpg"/>
          <p:cNvPicPr>
            <a:picLocks noChangeAspect="1"/>
          </p:cNvPicPr>
          <p:nvPr/>
        </p:nvPicPr>
        <p:blipFill>
          <a:blip r:embed="rId2"/>
          <a:stretch>
            <a:fillRect/>
          </a:stretch>
        </p:blipFill>
        <p:spPr>
          <a:xfrm>
            <a:off x="5572132" y="3214686"/>
            <a:ext cx="3000396" cy="3427460"/>
          </a:xfrm>
          <a:prstGeom prst="rect">
            <a:avLst/>
          </a:prstGeom>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TextBox 6"/>
          <p:cNvSpPr txBox="1"/>
          <p:nvPr/>
        </p:nvSpPr>
        <p:spPr>
          <a:xfrm>
            <a:off x="3500430" y="285728"/>
            <a:ext cx="2500330"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
        <p:nvSpPr>
          <p:cNvPr id="8" name="TextBox 7"/>
          <p:cNvSpPr txBox="1"/>
          <p:nvPr/>
        </p:nvSpPr>
        <p:spPr>
          <a:xfrm>
            <a:off x="1643042" y="2500306"/>
            <a:ext cx="6072230" cy="2576667"/>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．认识功能类型程序</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．认识带参数的例行程序</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．掌握数组的应用</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．掌握中断类型程序</a:t>
            </a: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 name="TextBox 6"/>
          <p:cNvSpPr txBox="1"/>
          <p:nvPr/>
        </p:nvSpPr>
        <p:spPr>
          <a:xfrm>
            <a:off x="0" y="214290"/>
            <a:ext cx="464343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a:t>
            </a:r>
            <a:r>
              <a:rPr lang="en-US" sz="3200" b="1" dirty="0" smtClean="0">
                <a:solidFill>
                  <a:srgbClr val="FF0000"/>
                </a:solidFill>
                <a:latin typeface="楷体" pitchFamily="49" charset="-122"/>
                <a:ea typeface="楷体" pitchFamily="49" charset="-122"/>
              </a:rPr>
              <a:t>.1</a:t>
            </a:r>
            <a:r>
              <a:rPr lang="zh-CN" altLang="en-US" sz="3200" b="1" dirty="0" smtClean="0">
                <a:solidFill>
                  <a:srgbClr val="FF0000"/>
                </a:solidFill>
                <a:latin typeface="楷体" pitchFamily="49" charset="-122"/>
                <a:ea typeface="楷体" pitchFamily="49" charset="-122"/>
              </a:rPr>
              <a:t>弧焊应用任务描述</a:t>
            </a:r>
            <a:endParaRPr lang="zh-CN" altLang="en-US" sz="3200" b="1" dirty="0">
              <a:solidFill>
                <a:srgbClr val="FF0000"/>
              </a:solidFill>
              <a:latin typeface="楷体" pitchFamily="49" charset="-122"/>
              <a:ea typeface="楷体" pitchFamily="49" charset="-122"/>
            </a:endParaRPr>
          </a:p>
        </p:txBody>
      </p:sp>
      <p:sp>
        <p:nvSpPr>
          <p:cNvPr id="8" name="TextBox 7"/>
          <p:cNvSpPr txBox="1"/>
          <p:nvPr/>
        </p:nvSpPr>
        <p:spPr>
          <a:xfrm>
            <a:off x="357158" y="2071678"/>
            <a:ext cx="3071834" cy="3907095"/>
          </a:xfrm>
          <a:prstGeom prst="rect">
            <a:avLst/>
          </a:prstGeom>
          <a:noFill/>
        </p:spPr>
        <p:txBody>
          <a:bodyPr wrap="square" rtlCol="0">
            <a:spAutoFit/>
          </a:bodyPr>
          <a:lstStyle/>
          <a:p>
            <a:pPr>
              <a:lnSpc>
                <a:spcPct val="150000"/>
              </a:lnSpc>
            </a:pPr>
            <a:r>
              <a:rPr lang="zh-CN" altLang="en-US" sz="2400" dirty="0" smtClean="0"/>
              <a:t>本工作站为机电一体化训练平台模拟工作站，综合了码垛应用、压铸机取件、轨迹类应用、</a:t>
            </a:r>
            <a:r>
              <a:rPr lang="en-US" altLang="zh-CN" sz="2400" dirty="0" smtClean="0"/>
              <a:t>TCP </a:t>
            </a:r>
            <a:r>
              <a:rPr lang="zh-CN" altLang="en-US" sz="2400" dirty="0" smtClean="0"/>
              <a:t>标定等模块，一机多用，具有丰富的训练素材。</a:t>
            </a:r>
            <a:endParaRPr lang="zh-CN" altLang="en-US" sz="2400" dirty="0"/>
          </a:p>
        </p:txBody>
      </p:sp>
      <p:pic>
        <p:nvPicPr>
          <p:cNvPr id="9" name="图片 8" descr="901.jpg"/>
          <p:cNvPicPr>
            <a:picLocks noChangeAspect="1"/>
          </p:cNvPicPr>
          <p:nvPr/>
        </p:nvPicPr>
        <p:blipFill>
          <a:blip r:embed="rId2"/>
          <a:stretch>
            <a:fillRect/>
          </a:stretch>
        </p:blipFill>
        <p:spPr>
          <a:xfrm>
            <a:off x="3571868" y="1928802"/>
            <a:ext cx="5304338" cy="4357718"/>
          </a:xfrm>
          <a:prstGeom prst="rect">
            <a:avLst/>
          </a:prstGeom>
        </p:spPr>
      </p:pic>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
        <p:nvSpPr>
          <p:cNvPr id="7" name="TextBox 6"/>
          <p:cNvSpPr txBox="1"/>
          <p:nvPr/>
        </p:nvSpPr>
        <p:spPr>
          <a:xfrm>
            <a:off x="285720" y="1357298"/>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8" name="图片 7" descr="902.jpg"/>
          <p:cNvPicPr>
            <a:picLocks noChangeAspect="1"/>
          </p:cNvPicPr>
          <p:nvPr/>
        </p:nvPicPr>
        <p:blipFill>
          <a:blip r:embed="rId2"/>
          <a:stretch>
            <a:fillRect/>
          </a:stretch>
        </p:blipFill>
        <p:spPr>
          <a:xfrm>
            <a:off x="1214413" y="2214555"/>
            <a:ext cx="5782005" cy="4143380"/>
          </a:xfrm>
          <a:prstGeom prst="rect">
            <a:avLst/>
          </a:prstGeom>
        </p:spPr>
      </p:pic>
      <p:pic>
        <p:nvPicPr>
          <p:cNvPr id="9" name="图片 8" descr="903.jpg"/>
          <p:cNvPicPr>
            <a:picLocks noChangeAspect="1"/>
          </p:cNvPicPr>
          <p:nvPr/>
        </p:nvPicPr>
        <p:blipFill>
          <a:blip r:embed="rId3"/>
          <a:stretch>
            <a:fillRect/>
          </a:stretch>
        </p:blipFill>
        <p:spPr>
          <a:xfrm>
            <a:off x="1214414" y="2214555"/>
            <a:ext cx="6182579" cy="4214818"/>
          </a:xfrm>
          <a:prstGeom prst="rect">
            <a:avLst/>
          </a:prstGeom>
        </p:spPr>
      </p:pic>
      <p:pic>
        <p:nvPicPr>
          <p:cNvPr id="10" name="图片 9" descr="904.jpg"/>
          <p:cNvPicPr>
            <a:picLocks noChangeAspect="1"/>
          </p:cNvPicPr>
          <p:nvPr/>
        </p:nvPicPr>
        <p:blipFill>
          <a:blip r:embed="rId4"/>
          <a:stretch>
            <a:fillRect/>
          </a:stretch>
        </p:blipFill>
        <p:spPr>
          <a:xfrm>
            <a:off x="1214414" y="2214555"/>
            <a:ext cx="6143668" cy="4156484"/>
          </a:xfrm>
          <a:prstGeom prst="rect">
            <a:avLst/>
          </a:prstGeom>
        </p:spPr>
      </p:pic>
      <p:pic>
        <p:nvPicPr>
          <p:cNvPr id="11" name="图片 10" descr="905.jpg"/>
          <p:cNvPicPr>
            <a:picLocks noChangeAspect="1"/>
          </p:cNvPicPr>
          <p:nvPr/>
        </p:nvPicPr>
        <p:blipFill>
          <a:blip r:embed="rId5"/>
          <a:stretch>
            <a:fillRect/>
          </a:stretch>
        </p:blipFill>
        <p:spPr>
          <a:xfrm>
            <a:off x="1214414" y="2643183"/>
            <a:ext cx="6143668" cy="3148456"/>
          </a:xfrm>
          <a:prstGeom prst="rect">
            <a:avLst/>
          </a:prstGeom>
        </p:spPr>
      </p:pic>
      <p:pic>
        <p:nvPicPr>
          <p:cNvPr id="12" name="图片 11" descr="906.jpg"/>
          <p:cNvPicPr>
            <a:picLocks noChangeAspect="1"/>
          </p:cNvPicPr>
          <p:nvPr/>
        </p:nvPicPr>
        <p:blipFill>
          <a:blip r:embed="rId6"/>
          <a:stretch>
            <a:fillRect/>
          </a:stretch>
        </p:blipFill>
        <p:spPr>
          <a:xfrm>
            <a:off x="1214414" y="2214555"/>
            <a:ext cx="6215106" cy="4222132"/>
          </a:xfrm>
          <a:prstGeom prst="rect">
            <a:avLst/>
          </a:prstGeom>
        </p:spPr>
      </p:pic>
      <p:pic>
        <p:nvPicPr>
          <p:cNvPr id="13" name="图片 12" descr="907.jpg"/>
          <p:cNvPicPr>
            <a:picLocks noChangeAspect="1"/>
          </p:cNvPicPr>
          <p:nvPr/>
        </p:nvPicPr>
        <p:blipFill>
          <a:blip r:embed="rId7"/>
          <a:stretch>
            <a:fillRect/>
          </a:stretch>
        </p:blipFill>
        <p:spPr>
          <a:xfrm>
            <a:off x="1214414" y="2214554"/>
            <a:ext cx="6215106" cy="41622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heckerboard(across)">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checkerboard(across)">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285860"/>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pic>
        <p:nvPicPr>
          <p:cNvPr id="7" name="图片 6" descr="908.jpg"/>
          <p:cNvPicPr>
            <a:picLocks noChangeAspect="1"/>
          </p:cNvPicPr>
          <p:nvPr/>
        </p:nvPicPr>
        <p:blipFill>
          <a:blip r:embed="rId2"/>
          <a:stretch>
            <a:fillRect/>
          </a:stretch>
        </p:blipFill>
        <p:spPr>
          <a:xfrm>
            <a:off x="214282" y="2071678"/>
            <a:ext cx="8715404" cy="4620728"/>
          </a:xfrm>
          <a:prstGeom prst="rect">
            <a:avLst/>
          </a:prstGeom>
        </p:spPr>
      </p:pic>
      <p:sp>
        <p:nvSpPr>
          <p:cNvPr id="8" name="TextBox 7"/>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42844" y="214290"/>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1.4 ABB </a:t>
            </a:r>
            <a:r>
              <a:rPr lang="zh-CN" altLang="en-US" sz="3200" b="1" dirty="0" smtClean="0">
                <a:solidFill>
                  <a:srgbClr val="FF0000"/>
                </a:solidFill>
                <a:latin typeface="楷体" pitchFamily="49" charset="-122"/>
                <a:ea typeface="楷体" pitchFamily="49" charset="-122"/>
              </a:rPr>
              <a:t>工业机器人在中国的应用现状</a:t>
            </a:r>
            <a:endParaRPr lang="zh-CN" altLang="en-US" sz="3200" b="1" dirty="0">
              <a:solidFill>
                <a:srgbClr val="FF0000"/>
              </a:solidFill>
              <a:latin typeface="楷体" pitchFamily="49" charset="-122"/>
              <a:ea typeface="楷体" pitchFamily="49" charset="-122"/>
            </a:endParaRPr>
          </a:p>
        </p:txBody>
      </p:sp>
      <p:pic>
        <p:nvPicPr>
          <p:cNvPr id="3074" name="Picture 2"/>
          <p:cNvPicPr>
            <a:picLocks noChangeAspect="1" noChangeArrowheads="1"/>
          </p:cNvPicPr>
          <p:nvPr/>
        </p:nvPicPr>
        <p:blipFill>
          <a:blip r:embed="rId2"/>
          <a:srcRect/>
          <a:stretch>
            <a:fillRect/>
          </a:stretch>
        </p:blipFill>
        <p:spPr bwMode="auto">
          <a:xfrm>
            <a:off x="214282" y="1714487"/>
            <a:ext cx="3857652" cy="3740753"/>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4643438" y="1785926"/>
            <a:ext cx="3675675" cy="3643338"/>
          </a:xfrm>
          <a:prstGeom prst="rect">
            <a:avLst/>
          </a:prstGeom>
          <a:noFill/>
          <a:ln w="9525">
            <a:noFill/>
            <a:miter lim="800000"/>
            <a:headEnd/>
            <a:tailEnd/>
          </a:ln>
          <a:effectLst/>
        </p:spPr>
      </p:pic>
      <p:sp>
        <p:nvSpPr>
          <p:cNvPr id="7" name="TextBox 6"/>
          <p:cNvSpPr txBox="1"/>
          <p:nvPr/>
        </p:nvSpPr>
        <p:spPr>
          <a:xfrm>
            <a:off x="714348" y="5715016"/>
            <a:ext cx="3143272" cy="400110"/>
          </a:xfrm>
          <a:prstGeom prst="rect">
            <a:avLst/>
          </a:prstGeom>
          <a:noFill/>
        </p:spPr>
        <p:txBody>
          <a:bodyPr wrap="square" rtlCol="0">
            <a:spAutoFit/>
          </a:bodyPr>
          <a:lstStyle/>
          <a:p>
            <a:r>
              <a:rPr lang="zh-CN" altLang="en-US" sz="2000" dirty="0" smtClean="0">
                <a:latin typeface="楷体" pitchFamily="49" charset="-122"/>
                <a:ea typeface="楷体" pitchFamily="49" charset="-122"/>
              </a:rPr>
              <a:t>世界上第一台喷涂机器人</a:t>
            </a:r>
            <a:endParaRPr lang="zh-CN" altLang="en-US" sz="2000" dirty="0">
              <a:latin typeface="楷体" pitchFamily="49" charset="-122"/>
              <a:ea typeface="楷体" pitchFamily="49" charset="-122"/>
            </a:endParaRPr>
          </a:p>
        </p:txBody>
      </p:sp>
      <p:sp>
        <p:nvSpPr>
          <p:cNvPr id="8" name="TextBox 7"/>
          <p:cNvSpPr txBox="1"/>
          <p:nvPr/>
        </p:nvSpPr>
        <p:spPr>
          <a:xfrm>
            <a:off x="5072066" y="5786454"/>
            <a:ext cx="3500462" cy="400110"/>
          </a:xfrm>
          <a:prstGeom prst="rect">
            <a:avLst/>
          </a:prstGeom>
          <a:noFill/>
        </p:spPr>
        <p:txBody>
          <a:bodyPr wrap="square" rtlCol="0">
            <a:spAutoFit/>
          </a:bodyPr>
          <a:lstStyle/>
          <a:p>
            <a:r>
              <a:rPr lang="zh-CN" altLang="en-US" sz="2000" dirty="0" smtClean="0">
                <a:latin typeface="楷体" pitchFamily="49" charset="-122"/>
                <a:ea typeface="楷体" pitchFamily="49" charset="-122"/>
              </a:rPr>
              <a:t>世界上第一台工业机器人</a:t>
            </a:r>
            <a:endParaRPr lang="zh-CN" altLang="en-US" sz="20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214282" y="190564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）坐标系设定</a:t>
            </a:r>
            <a:endParaRPr lang="zh-CN" altLang="en-US" sz="2800" b="1" dirty="0">
              <a:solidFill>
                <a:srgbClr val="002060"/>
              </a:solidFill>
              <a:latin typeface="楷体" pitchFamily="49" charset="-122"/>
              <a:ea typeface="楷体" pitchFamily="49" charset="-122"/>
            </a:endParaRPr>
          </a:p>
        </p:txBody>
      </p:sp>
      <p:sp>
        <p:nvSpPr>
          <p:cNvPr id="9" name="TextBox 8"/>
          <p:cNvSpPr txBox="1"/>
          <p:nvPr/>
        </p:nvSpPr>
        <p:spPr>
          <a:xfrm>
            <a:off x="571472" y="2428868"/>
            <a:ext cx="5072098" cy="584775"/>
          </a:xfrm>
          <a:prstGeom prst="rect">
            <a:avLst/>
          </a:prstGeom>
          <a:noFill/>
        </p:spPr>
        <p:txBody>
          <a:bodyPr wrap="square" rtlCol="0">
            <a:spAutoFit/>
          </a:bodyPr>
          <a:lstStyle/>
          <a:p>
            <a:r>
              <a:rPr lang="en-US" altLang="zh-CN" sz="3200" b="1" dirty="0" smtClean="0">
                <a:solidFill>
                  <a:srgbClr val="7030A0"/>
                </a:solidFill>
                <a:latin typeface="楷体" pitchFamily="49" charset="-122"/>
                <a:ea typeface="楷体" pitchFamily="49" charset="-122"/>
              </a:rPr>
              <a:t>1)</a:t>
            </a:r>
            <a:r>
              <a:rPr lang="zh-CN" altLang="en-US" sz="3200" b="1" dirty="0" smtClean="0">
                <a:solidFill>
                  <a:srgbClr val="7030A0"/>
                </a:solidFill>
                <a:latin typeface="楷体" pitchFamily="49" charset="-122"/>
                <a:ea typeface="楷体" pitchFamily="49" charset="-122"/>
              </a:rPr>
              <a:t>码垛用工具</a:t>
            </a:r>
            <a:r>
              <a:rPr lang="en-US" sz="3200" b="1" dirty="0" smtClean="0">
                <a:solidFill>
                  <a:srgbClr val="7030A0"/>
                </a:solidFill>
                <a:latin typeface="楷体" pitchFamily="49" charset="-122"/>
                <a:ea typeface="楷体" pitchFamily="49" charset="-122"/>
              </a:rPr>
              <a:t>Gripper</a:t>
            </a:r>
            <a:endParaRPr lang="zh-CN" altLang="en-US" sz="3200" b="1" dirty="0">
              <a:solidFill>
                <a:srgbClr val="7030A0"/>
              </a:solidFill>
              <a:latin typeface="楷体" pitchFamily="49" charset="-122"/>
              <a:ea typeface="楷体" pitchFamily="49" charset="-122"/>
            </a:endParaRPr>
          </a:p>
        </p:txBody>
      </p:sp>
      <p:pic>
        <p:nvPicPr>
          <p:cNvPr id="8" name="图片 7" descr="909.jpg"/>
          <p:cNvPicPr>
            <a:picLocks noChangeAspect="1"/>
          </p:cNvPicPr>
          <p:nvPr/>
        </p:nvPicPr>
        <p:blipFill>
          <a:blip r:embed="rId2"/>
          <a:stretch>
            <a:fillRect/>
          </a:stretch>
        </p:blipFill>
        <p:spPr>
          <a:xfrm>
            <a:off x="0" y="3121994"/>
            <a:ext cx="4714876" cy="3593154"/>
          </a:xfrm>
          <a:prstGeom prst="rect">
            <a:avLst/>
          </a:prstGeom>
        </p:spPr>
      </p:pic>
      <p:pic>
        <p:nvPicPr>
          <p:cNvPr id="12" name="图片 11" descr="911.jpg"/>
          <p:cNvPicPr>
            <a:picLocks noChangeAspect="1"/>
          </p:cNvPicPr>
          <p:nvPr/>
        </p:nvPicPr>
        <p:blipFill>
          <a:blip r:embed="rId3"/>
          <a:stretch>
            <a:fillRect/>
          </a:stretch>
        </p:blipFill>
        <p:spPr>
          <a:xfrm>
            <a:off x="4643438" y="3143248"/>
            <a:ext cx="4486655" cy="3571900"/>
          </a:xfrm>
          <a:prstGeom prst="rect">
            <a:avLst/>
          </a:prstGeom>
        </p:spPr>
      </p:pic>
      <p:sp>
        <p:nvSpPr>
          <p:cNvPr id="10" name="TextBox 9"/>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TextBox 7"/>
          <p:cNvSpPr txBox="1"/>
          <p:nvPr/>
        </p:nvSpPr>
        <p:spPr>
          <a:xfrm>
            <a:off x="214282" y="1571612"/>
            <a:ext cx="457203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压铸取件工具</a:t>
            </a:r>
            <a:r>
              <a:rPr lang="en-US" altLang="zh-CN" sz="2800" b="1" dirty="0" smtClean="0">
                <a:solidFill>
                  <a:srgbClr val="7030A0"/>
                </a:solidFill>
                <a:latin typeface="楷体" pitchFamily="49" charset="-122"/>
                <a:ea typeface="楷体" pitchFamily="49" charset="-122"/>
              </a:rPr>
              <a:t>Vacuum</a:t>
            </a:r>
            <a:endParaRPr lang="zh-CN" altLang="en-US" sz="2800" b="1" dirty="0" smtClean="0">
              <a:solidFill>
                <a:srgbClr val="7030A0"/>
              </a:solidFill>
              <a:latin typeface="楷体" pitchFamily="49" charset="-122"/>
              <a:ea typeface="楷体" pitchFamily="49" charset="-122"/>
            </a:endParaRPr>
          </a:p>
        </p:txBody>
      </p:sp>
      <p:pic>
        <p:nvPicPr>
          <p:cNvPr id="10" name="图片 9" descr="912.jpg"/>
          <p:cNvPicPr>
            <a:picLocks noChangeAspect="1"/>
          </p:cNvPicPr>
          <p:nvPr/>
        </p:nvPicPr>
        <p:blipFill>
          <a:blip r:embed="rId2"/>
          <a:stretch>
            <a:fillRect/>
          </a:stretch>
        </p:blipFill>
        <p:spPr>
          <a:xfrm>
            <a:off x="0" y="2394609"/>
            <a:ext cx="4643438" cy="3534721"/>
          </a:xfrm>
          <a:prstGeom prst="rect">
            <a:avLst/>
          </a:prstGeom>
        </p:spPr>
      </p:pic>
      <p:pic>
        <p:nvPicPr>
          <p:cNvPr id="11" name="图片 10" descr="914.jpg"/>
          <p:cNvPicPr>
            <a:picLocks noChangeAspect="1"/>
          </p:cNvPicPr>
          <p:nvPr/>
        </p:nvPicPr>
        <p:blipFill>
          <a:blip r:embed="rId3"/>
          <a:stretch>
            <a:fillRect/>
          </a:stretch>
        </p:blipFill>
        <p:spPr>
          <a:xfrm>
            <a:off x="4643438" y="2428868"/>
            <a:ext cx="4500562" cy="3491345"/>
          </a:xfrm>
          <a:prstGeom prst="rect">
            <a:avLst/>
          </a:prstGeom>
        </p:spPr>
      </p:pic>
      <p:sp>
        <p:nvSpPr>
          <p:cNvPr id="9" name="TextBox 8"/>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428736"/>
            <a:ext cx="521497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练习模块工具</a:t>
            </a:r>
            <a:r>
              <a:rPr lang="en-US" altLang="zh-CN" sz="2800" b="1" dirty="0" err="1" smtClean="0">
                <a:solidFill>
                  <a:srgbClr val="7030A0"/>
                </a:solidFill>
                <a:latin typeface="楷体" pitchFamily="49" charset="-122"/>
                <a:ea typeface="楷体" pitchFamily="49" charset="-122"/>
              </a:rPr>
              <a:t>CalibTool</a:t>
            </a:r>
            <a:endParaRPr lang="zh-CN" altLang="en-US" sz="2800" b="1" dirty="0" smtClean="0">
              <a:solidFill>
                <a:srgbClr val="7030A0"/>
              </a:solidFill>
              <a:latin typeface="楷体" pitchFamily="49" charset="-122"/>
              <a:ea typeface="楷体" pitchFamily="49" charset="-122"/>
            </a:endParaRPr>
          </a:p>
        </p:txBody>
      </p:sp>
      <p:pic>
        <p:nvPicPr>
          <p:cNvPr id="1026" name="Picture 2"/>
          <p:cNvPicPr>
            <a:picLocks noChangeAspect="1" noChangeArrowheads="1"/>
          </p:cNvPicPr>
          <p:nvPr/>
        </p:nvPicPr>
        <p:blipFill>
          <a:blip r:embed="rId2"/>
          <a:srcRect/>
          <a:stretch>
            <a:fillRect/>
          </a:stretch>
        </p:blipFill>
        <p:spPr bwMode="auto">
          <a:xfrm>
            <a:off x="357158" y="2285992"/>
            <a:ext cx="4429156" cy="2777359"/>
          </a:xfrm>
          <a:prstGeom prst="rect">
            <a:avLst/>
          </a:prstGeom>
          <a:noFill/>
          <a:ln w="9525">
            <a:noFill/>
            <a:miter lim="800000"/>
            <a:headEnd/>
            <a:tailEnd/>
          </a:ln>
        </p:spPr>
      </p:pic>
      <p:pic>
        <p:nvPicPr>
          <p:cNvPr id="7" name="图片 6" descr="915.jpg"/>
          <p:cNvPicPr>
            <a:picLocks noChangeAspect="1"/>
          </p:cNvPicPr>
          <p:nvPr/>
        </p:nvPicPr>
        <p:blipFill>
          <a:blip r:embed="rId3"/>
          <a:stretch>
            <a:fillRect/>
          </a:stretch>
        </p:blipFill>
        <p:spPr>
          <a:xfrm>
            <a:off x="438152" y="5276874"/>
            <a:ext cx="4419600" cy="1581150"/>
          </a:xfrm>
          <a:prstGeom prst="rect">
            <a:avLst/>
          </a:prstGeom>
        </p:spPr>
      </p:pic>
      <p:pic>
        <p:nvPicPr>
          <p:cNvPr id="8" name="图片 7" descr="916.jpg"/>
          <p:cNvPicPr>
            <a:picLocks noChangeAspect="1"/>
          </p:cNvPicPr>
          <p:nvPr/>
        </p:nvPicPr>
        <p:blipFill>
          <a:blip r:embed="rId4"/>
          <a:stretch>
            <a:fillRect/>
          </a:stretch>
        </p:blipFill>
        <p:spPr>
          <a:xfrm>
            <a:off x="4874497" y="2714620"/>
            <a:ext cx="4269503" cy="3500462"/>
          </a:xfrm>
          <a:prstGeom prst="rect">
            <a:avLst/>
          </a:prstGeom>
        </p:spPr>
      </p:pic>
      <p:sp>
        <p:nvSpPr>
          <p:cNvPr id="9" name="TextBox 8"/>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357298"/>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8" name="TextBox 7"/>
          <p:cNvSpPr txBox="1"/>
          <p:nvPr/>
        </p:nvSpPr>
        <p:spPr>
          <a:xfrm>
            <a:off x="357158" y="2715182"/>
            <a:ext cx="3571868" cy="3785652"/>
          </a:xfrm>
          <a:prstGeom prst="rect">
            <a:avLst/>
          </a:prstGeom>
          <a:noFill/>
        </p:spPr>
        <p:txBody>
          <a:bodyPr wrap="square" rtlCol="0">
            <a:spAutoFit/>
          </a:bodyPr>
          <a:lstStyle/>
          <a:p>
            <a:r>
              <a:rPr lang="zh-CN" altLang="en-US" sz="2400" dirty="0" smtClean="0"/>
              <a:t>         需要依次示教拾取位置，放置基准位置，过渡点，工作原位</a:t>
            </a:r>
            <a:r>
              <a:rPr lang="en-US" altLang="zh-CN" sz="2400" dirty="0" smtClean="0"/>
              <a:t>pPallet_Pick1</a:t>
            </a:r>
            <a:r>
              <a:rPr lang="zh-CN" altLang="en-US" sz="2400" dirty="0" smtClean="0"/>
              <a:t>、</a:t>
            </a:r>
            <a:r>
              <a:rPr lang="en-US" altLang="zh-CN" sz="2400" dirty="0" smtClean="0"/>
              <a:t>pPallet_Pick2</a:t>
            </a:r>
            <a:r>
              <a:rPr lang="zh-CN" altLang="en-US" sz="2400" dirty="0" smtClean="0"/>
              <a:t>、</a:t>
            </a:r>
            <a:r>
              <a:rPr lang="en-US" altLang="zh-CN" sz="2400" dirty="0" smtClean="0"/>
              <a:t>pPallet_Place1</a:t>
            </a:r>
            <a:r>
              <a:rPr lang="zh-CN" altLang="en-US" sz="2400" dirty="0" smtClean="0"/>
              <a:t>、</a:t>
            </a:r>
            <a:r>
              <a:rPr lang="en-US" altLang="zh-CN" sz="2400" dirty="0" smtClean="0"/>
              <a:t>pPallet_Place2</a:t>
            </a:r>
            <a:r>
              <a:rPr lang="zh-CN" altLang="en-US" sz="2400" dirty="0" smtClean="0"/>
              <a:t>、</a:t>
            </a:r>
            <a:r>
              <a:rPr lang="en-US" altLang="zh-CN" sz="2400" dirty="0" err="1" smtClean="0"/>
              <a:t>pPallet_Flyby</a:t>
            </a:r>
            <a:r>
              <a:rPr lang="zh-CN" altLang="en-US" sz="2400" dirty="0" smtClean="0"/>
              <a:t>、</a:t>
            </a:r>
            <a:r>
              <a:rPr lang="en-US" altLang="zh-CN" sz="2400" dirty="0" err="1" smtClean="0"/>
              <a:t>pHome</a:t>
            </a:r>
            <a:r>
              <a:rPr lang="zh-CN" altLang="en-US" sz="2400" dirty="0" smtClean="0"/>
              <a:t>。使用工具坐标系</a:t>
            </a:r>
            <a:r>
              <a:rPr lang="en-US" altLang="zh-CN" sz="2400" dirty="0" smtClean="0"/>
              <a:t>Gripper</a:t>
            </a:r>
            <a:r>
              <a:rPr lang="zh-CN" altLang="en-US" sz="2400" dirty="0" smtClean="0"/>
              <a:t>、工件坐标系</a:t>
            </a:r>
            <a:r>
              <a:rPr lang="en-US" altLang="zh-CN" sz="2400" dirty="0" smtClean="0"/>
              <a:t>Wobj0</a:t>
            </a:r>
            <a:endParaRPr lang="zh-CN" altLang="en-US" sz="2400" dirty="0"/>
          </a:p>
        </p:txBody>
      </p:sp>
      <p:pic>
        <p:nvPicPr>
          <p:cNvPr id="2050" name="图片 22"/>
          <p:cNvPicPr>
            <a:picLocks noChangeAspect="1" noChangeArrowheads="1"/>
          </p:cNvPicPr>
          <p:nvPr/>
        </p:nvPicPr>
        <p:blipFill>
          <a:blip r:embed="rId2"/>
          <a:srcRect/>
          <a:stretch>
            <a:fillRect/>
          </a:stretch>
        </p:blipFill>
        <p:spPr bwMode="auto">
          <a:xfrm>
            <a:off x="4071934" y="2839637"/>
            <a:ext cx="5000660" cy="3375445"/>
          </a:xfrm>
          <a:prstGeom prst="rect">
            <a:avLst/>
          </a:prstGeom>
          <a:noFill/>
          <a:ln w="9525">
            <a:noFill/>
            <a:miter lim="800000"/>
            <a:headEnd/>
            <a:tailEnd/>
          </a:ln>
        </p:spPr>
      </p:pic>
      <p:sp>
        <p:nvSpPr>
          <p:cNvPr id="9" name="TextBox 8"/>
          <p:cNvSpPr txBox="1"/>
          <p:nvPr/>
        </p:nvSpPr>
        <p:spPr>
          <a:xfrm>
            <a:off x="1142976" y="1928802"/>
            <a:ext cx="471490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）码垛模块目标点示教</a:t>
            </a:r>
            <a:endParaRPr lang="zh-CN" altLang="en-US" sz="2800" b="1" dirty="0">
              <a:solidFill>
                <a:srgbClr val="7030A0"/>
              </a:solidFill>
              <a:latin typeface="楷体" pitchFamily="49" charset="-122"/>
              <a:ea typeface="楷体" pitchFamily="49" charset="-122"/>
            </a:endParaRPr>
          </a:p>
        </p:txBody>
      </p:sp>
      <p:sp>
        <p:nvSpPr>
          <p:cNvPr id="10" name="TextBox 9"/>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7" name="图片 6" descr="917.jpg"/>
          <p:cNvPicPr>
            <a:picLocks noChangeAspect="1"/>
          </p:cNvPicPr>
          <p:nvPr/>
        </p:nvPicPr>
        <p:blipFill>
          <a:blip r:embed="rId2"/>
          <a:stretch>
            <a:fillRect/>
          </a:stretch>
        </p:blipFill>
        <p:spPr>
          <a:xfrm>
            <a:off x="36518" y="1357298"/>
            <a:ext cx="9036076" cy="2500330"/>
          </a:xfrm>
          <a:prstGeom prst="rect">
            <a:avLst/>
          </a:prstGeom>
        </p:spPr>
      </p:pic>
      <p:pic>
        <p:nvPicPr>
          <p:cNvPr id="9" name="图片 8" descr="918.jpg"/>
          <p:cNvPicPr>
            <a:picLocks noChangeAspect="1"/>
          </p:cNvPicPr>
          <p:nvPr/>
        </p:nvPicPr>
        <p:blipFill>
          <a:blip r:embed="rId3"/>
          <a:stretch>
            <a:fillRect/>
          </a:stretch>
        </p:blipFill>
        <p:spPr>
          <a:xfrm>
            <a:off x="0" y="4000504"/>
            <a:ext cx="9144000" cy="2532000"/>
          </a:xfrm>
          <a:prstGeom prst="rect">
            <a:avLst/>
          </a:prstGeom>
        </p:spPr>
      </p:pic>
      <p:sp>
        <p:nvSpPr>
          <p:cNvPr id="8" name="TextBox 7"/>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85720" y="1467137"/>
            <a:ext cx="471490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）压铸取件目标点示教</a:t>
            </a:r>
          </a:p>
        </p:txBody>
      </p:sp>
      <p:pic>
        <p:nvPicPr>
          <p:cNvPr id="3074" name="图片 260"/>
          <p:cNvPicPr>
            <a:picLocks noChangeAspect="1" noChangeArrowheads="1"/>
          </p:cNvPicPr>
          <p:nvPr/>
        </p:nvPicPr>
        <p:blipFill>
          <a:blip r:embed="rId2"/>
          <a:srcRect/>
          <a:stretch>
            <a:fillRect/>
          </a:stretch>
        </p:blipFill>
        <p:spPr bwMode="auto">
          <a:xfrm>
            <a:off x="4193162" y="2500306"/>
            <a:ext cx="4879432" cy="3286148"/>
          </a:xfrm>
          <a:prstGeom prst="rect">
            <a:avLst/>
          </a:prstGeom>
          <a:noFill/>
          <a:ln w="9525">
            <a:noFill/>
            <a:miter lim="800000"/>
            <a:headEnd/>
            <a:tailEnd/>
          </a:ln>
        </p:spPr>
      </p:pic>
      <p:sp>
        <p:nvSpPr>
          <p:cNvPr id="7" name="TextBox 6"/>
          <p:cNvSpPr txBox="1"/>
          <p:nvPr/>
        </p:nvSpPr>
        <p:spPr>
          <a:xfrm>
            <a:off x="285720" y="2357430"/>
            <a:ext cx="3714776" cy="3416320"/>
          </a:xfrm>
          <a:prstGeom prst="rect">
            <a:avLst/>
          </a:prstGeom>
          <a:noFill/>
        </p:spPr>
        <p:txBody>
          <a:bodyPr wrap="square" rtlCol="0">
            <a:spAutoFit/>
          </a:bodyPr>
          <a:lstStyle/>
          <a:p>
            <a:r>
              <a:rPr lang="zh-CN" altLang="en-US" sz="2400" dirty="0" smtClean="0"/>
              <a:t>需要依次示教铸件的取件位置、检测位置、放置基准位置、过渡点，</a:t>
            </a:r>
            <a:r>
              <a:rPr lang="en-US" sz="2400" dirty="0" err="1" smtClean="0"/>
              <a:t>pFoundry_pick</a:t>
            </a:r>
            <a:r>
              <a:rPr lang="zh-CN" altLang="en-US" sz="2400" dirty="0" smtClean="0"/>
              <a:t>、</a:t>
            </a:r>
            <a:r>
              <a:rPr lang="en-US" sz="2400" dirty="0" err="1" smtClean="0"/>
              <a:t>pFoundry_Check</a:t>
            </a:r>
            <a:r>
              <a:rPr lang="zh-CN" altLang="en-US" sz="2400" dirty="0" smtClean="0"/>
              <a:t>、</a:t>
            </a:r>
            <a:r>
              <a:rPr lang="en-US" sz="2400" dirty="0" err="1" smtClean="0"/>
              <a:t>pFoundry_Place</a:t>
            </a:r>
            <a:r>
              <a:rPr lang="zh-CN" altLang="en-US" sz="2400" dirty="0" smtClean="0"/>
              <a:t>、</a:t>
            </a:r>
            <a:r>
              <a:rPr lang="en-US" sz="2400" dirty="0" err="1" smtClean="0"/>
              <a:t>pFoundry_Flyby</a:t>
            </a:r>
            <a:r>
              <a:rPr lang="zh-CN" altLang="en-US" sz="2400" dirty="0" smtClean="0"/>
              <a:t>；示教时使用工具坐标系</a:t>
            </a:r>
            <a:r>
              <a:rPr lang="en-US" sz="2400" dirty="0" smtClean="0"/>
              <a:t>Vacuum</a:t>
            </a:r>
            <a:r>
              <a:rPr lang="zh-CN" altLang="en-US" sz="2400" dirty="0" smtClean="0"/>
              <a:t>，工件坐标系</a:t>
            </a:r>
            <a:r>
              <a:rPr lang="en-US" sz="2400" dirty="0" smtClean="0"/>
              <a:t>Wobj0</a:t>
            </a:r>
            <a:r>
              <a:rPr lang="zh-CN" altLang="en-US" sz="2400" dirty="0" smtClean="0"/>
              <a:t>。</a:t>
            </a:r>
            <a:endParaRPr lang="zh-CN" altLang="en-US" sz="2400" dirty="0"/>
          </a:p>
        </p:txBody>
      </p:sp>
      <p:sp>
        <p:nvSpPr>
          <p:cNvPr id="8" name="TextBox 7"/>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920.jpg"/>
          <p:cNvPicPr>
            <a:picLocks noChangeAspect="1"/>
          </p:cNvPicPr>
          <p:nvPr/>
        </p:nvPicPr>
        <p:blipFill>
          <a:blip r:embed="rId2"/>
          <a:stretch>
            <a:fillRect/>
          </a:stretch>
        </p:blipFill>
        <p:spPr>
          <a:xfrm>
            <a:off x="857224" y="4071942"/>
            <a:ext cx="7429552" cy="2776167"/>
          </a:xfrm>
          <a:prstGeom prst="rect">
            <a:avLst/>
          </a:prstGeom>
        </p:spPr>
      </p:pic>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descr="919.jpg"/>
          <p:cNvPicPr>
            <a:picLocks noChangeAspect="1"/>
          </p:cNvPicPr>
          <p:nvPr/>
        </p:nvPicPr>
        <p:blipFill>
          <a:blip r:embed="rId3"/>
          <a:stretch>
            <a:fillRect/>
          </a:stretch>
        </p:blipFill>
        <p:spPr>
          <a:xfrm>
            <a:off x="857224" y="1245340"/>
            <a:ext cx="7429520" cy="2898040"/>
          </a:xfrm>
          <a:prstGeom prst="rect">
            <a:avLst/>
          </a:prstGeom>
        </p:spPr>
      </p:pic>
      <p:sp>
        <p:nvSpPr>
          <p:cNvPr id="7" name="TextBox 6"/>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85720" y="1467137"/>
            <a:ext cx="4714908"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）练习模块目标点示教</a:t>
            </a:r>
          </a:p>
        </p:txBody>
      </p:sp>
      <p:pic>
        <p:nvPicPr>
          <p:cNvPr id="4098" name="图片 284"/>
          <p:cNvPicPr>
            <a:picLocks noChangeAspect="1" noChangeArrowheads="1"/>
          </p:cNvPicPr>
          <p:nvPr/>
        </p:nvPicPr>
        <p:blipFill>
          <a:blip r:embed="rId2"/>
          <a:srcRect/>
          <a:stretch>
            <a:fillRect/>
          </a:stretch>
        </p:blipFill>
        <p:spPr bwMode="auto">
          <a:xfrm>
            <a:off x="4000496" y="2500306"/>
            <a:ext cx="5082738" cy="3429024"/>
          </a:xfrm>
          <a:prstGeom prst="rect">
            <a:avLst/>
          </a:prstGeom>
          <a:noFill/>
          <a:ln w="9525">
            <a:noFill/>
            <a:miter lim="800000"/>
            <a:headEnd/>
            <a:tailEnd/>
          </a:ln>
        </p:spPr>
      </p:pic>
      <p:sp>
        <p:nvSpPr>
          <p:cNvPr id="8" name="TextBox 7"/>
          <p:cNvSpPr txBox="1"/>
          <p:nvPr/>
        </p:nvSpPr>
        <p:spPr>
          <a:xfrm>
            <a:off x="285720" y="2357430"/>
            <a:ext cx="3714776" cy="4154984"/>
          </a:xfrm>
          <a:prstGeom prst="rect">
            <a:avLst/>
          </a:prstGeom>
          <a:noFill/>
        </p:spPr>
        <p:txBody>
          <a:bodyPr wrap="square" rtlCol="0">
            <a:spAutoFit/>
          </a:bodyPr>
          <a:lstStyle/>
          <a:p>
            <a:r>
              <a:rPr lang="zh-CN" altLang="en-US" sz="2400" dirty="0" smtClean="0"/>
              <a:t>需要依次示教练习模块的曲线轨迹各个目标点、方形轨迹各个目标点、三角形轨迹各个目标点、圆形轨迹各个目标点、过渡点。</a:t>
            </a:r>
            <a:r>
              <a:rPr lang="en-US" sz="2400" dirty="0" smtClean="0"/>
              <a:t>pCurve_10 </a:t>
            </a:r>
            <a:r>
              <a:rPr lang="en-US" altLang="zh-CN" sz="2400" dirty="0" smtClean="0"/>
              <a:t>… …</a:t>
            </a:r>
            <a:r>
              <a:rPr lang="zh-CN" altLang="en-US" sz="2400" dirty="0" smtClean="0"/>
              <a:t>、</a:t>
            </a:r>
            <a:r>
              <a:rPr lang="en-US" sz="2400" dirty="0" smtClean="0"/>
              <a:t>pSquare_10 </a:t>
            </a:r>
            <a:r>
              <a:rPr lang="en-US" altLang="zh-CN" sz="2400" dirty="0" smtClean="0"/>
              <a:t>… …</a:t>
            </a:r>
            <a:r>
              <a:rPr lang="zh-CN" altLang="en-US" sz="2400" dirty="0" smtClean="0"/>
              <a:t>、</a:t>
            </a:r>
            <a:r>
              <a:rPr lang="en-US" sz="2400" dirty="0" smtClean="0"/>
              <a:t>pTriangle_10 </a:t>
            </a:r>
            <a:r>
              <a:rPr lang="en-US" altLang="zh-CN" sz="2400" dirty="0" smtClean="0"/>
              <a:t>… …</a:t>
            </a:r>
            <a:r>
              <a:rPr lang="zh-CN" altLang="en-US" sz="2400" dirty="0" smtClean="0"/>
              <a:t>、</a:t>
            </a:r>
            <a:r>
              <a:rPr lang="en-US" sz="2400" dirty="0" smtClean="0"/>
              <a:t>pCycle_10 </a:t>
            </a:r>
            <a:r>
              <a:rPr lang="en-US" altLang="zh-CN" sz="2400" dirty="0" smtClean="0"/>
              <a:t>… …</a:t>
            </a:r>
            <a:r>
              <a:rPr lang="zh-CN" altLang="en-US" sz="2400" dirty="0" smtClean="0"/>
              <a:t>。示教时使用工具坐标系</a:t>
            </a:r>
            <a:r>
              <a:rPr lang="en-US" sz="2400" dirty="0" err="1" smtClean="0"/>
              <a:t>CalibTool</a:t>
            </a:r>
            <a:r>
              <a:rPr lang="zh-CN" altLang="en-US" sz="2400" dirty="0" smtClean="0"/>
              <a:t>，工件坐标系</a:t>
            </a:r>
            <a:r>
              <a:rPr lang="en-US" sz="2400" dirty="0" smtClean="0"/>
              <a:t>Wobj0</a:t>
            </a:r>
            <a:endParaRPr lang="zh-CN" altLang="en-US" sz="2400" dirty="0"/>
          </a:p>
        </p:txBody>
      </p:sp>
      <p:sp>
        <p:nvSpPr>
          <p:cNvPr id="9" name="TextBox 8"/>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descr="921.jpg"/>
          <p:cNvPicPr>
            <a:picLocks noChangeAspect="1"/>
          </p:cNvPicPr>
          <p:nvPr/>
        </p:nvPicPr>
        <p:blipFill>
          <a:blip r:embed="rId2"/>
          <a:stretch>
            <a:fillRect/>
          </a:stretch>
        </p:blipFill>
        <p:spPr>
          <a:xfrm>
            <a:off x="428595" y="1297390"/>
            <a:ext cx="7845415" cy="5560610"/>
          </a:xfrm>
          <a:prstGeom prst="rect">
            <a:avLst/>
          </a:prstGeom>
        </p:spPr>
      </p:pic>
      <p:sp>
        <p:nvSpPr>
          <p:cNvPr id="7" name="TextBox 6"/>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214282" y="1357298"/>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p>
        </p:txBody>
      </p:sp>
      <p:sp>
        <p:nvSpPr>
          <p:cNvPr id="7" name="TextBox 6"/>
          <p:cNvSpPr txBox="1"/>
          <p:nvPr/>
        </p:nvSpPr>
        <p:spPr>
          <a:xfrm>
            <a:off x="1142976" y="1928802"/>
            <a:ext cx="7358114" cy="4524315"/>
          </a:xfrm>
          <a:prstGeom prst="rect">
            <a:avLst/>
          </a:prstGeom>
          <a:noFill/>
        </p:spPr>
        <p:txBody>
          <a:bodyPr wrap="square" rtlCol="0">
            <a:spAutoFit/>
          </a:bodyPr>
          <a:lstStyle/>
          <a:p>
            <a:pPr>
              <a:lnSpc>
                <a:spcPct val="150000"/>
              </a:lnSpc>
            </a:pPr>
            <a:r>
              <a:rPr lang="en-US" sz="2400" dirty="0" smtClean="0"/>
              <a:t>1</a:t>
            </a:r>
            <a:r>
              <a:rPr lang="zh-CN" altLang="en-US" sz="2400" dirty="0" smtClean="0"/>
              <a:t>）尝试改码垛模块中的跺型设计，并修改程序，码垛</a:t>
            </a:r>
            <a:endParaRPr lang="en-US" altLang="zh-CN" sz="2400" dirty="0" smtClean="0"/>
          </a:p>
          <a:p>
            <a:pPr>
              <a:lnSpc>
                <a:spcPct val="150000"/>
              </a:lnSpc>
            </a:pPr>
            <a:r>
              <a:rPr lang="zh-CN" altLang="en-US" sz="2400" dirty="0" smtClean="0"/>
              <a:t>       更多物料。</a:t>
            </a:r>
          </a:p>
          <a:p>
            <a:pPr>
              <a:lnSpc>
                <a:spcPct val="150000"/>
              </a:lnSpc>
            </a:pPr>
            <a:r>
              <a:rPr lang="en-US" sz="2400" dirty="0" smtClean="0"/>
              <a:t>2</a:t>
            </a:r>
            <a:r>
              <a:rPr lang="zh-CN" altLang="en-US" sz="2400" dirty="0" smtClean="0"/>
              <a:t>）压铸取件模块中思考如何加强机器人与压铸机之间</a:t>
            </a:r>
            <a:endParaRPr lang="en-US" altLang="zh-CN" sz="2400" dirty="0" smtClean="0"/>
          </a:p>
          <a:p>
            <a:pPr>
              <a:lnSpc>
                <a:spcPct val="150000"/>
              </a:lnSpc>
            </a:pPr>
            <a:r>
              <a:rPr lang="zh-CN" altLang="en-US" sz="2400" dirty="0" smtClean="0"/>
              <a:t>       的防碰撞的安全性。</a:t>
            </a:r>
          </a:p>
          <a:p>
            <a:pPr>
              <a:lnSpc>
                <a:spcPct val="150000"/>
              </a:lnSpc>
            </a:pPr>
            <a:r>
              <a:rPr lang="en-US" sz="2400" dirty="0" smtClean="0"/>
              <a:t>3</a:t>
            </a:r>
            <a:r>
              <a:rPr lang="zh-CN" altLang="en-US" sz="2400" dirty="0" smtClean="0"/>
              <a:t>）在练习模块中练习</a:t>
            </a:r>
            <a:r>
              <a:rPr lang="en-US" sz="2400" dirty="0" smtClean="0"/>
              <a:t>TCP</a:t>
            </a:r>
            <a:r>
              <a:rPr lang="zh-CN" altLang="en-US" sz="2400" dirty="0" smtClean="0"/>
              <a:t>标定，熟练掌握标定方法。</a:t>
            </a:r>
          </a:p>
          <a:p>
            <a:pPr>
              <a:lnSpc>
                <a:spcPct val="150000"/>
              </a:lnSpc>
            </a:pPr>
            <a:r>
              <a:rPr lang="en-US" sz="2400" dirty="0" smtClean="0"/>
              <a:t>4</a:t>
            </a:r>
            <a:r>
              <a:rPr lang="zh-CN" altLang="en-US" sz="2400" dirty="0" smtClean="0"/>
              <a:t>）练习模块中的平台为万向旋转机构，在练习过程中</a:t>
            </a:r>
            <a:endParaRPr lang="en-US" altLang="zh-CN" sz="2400" dirty="0" smtClean="0"/>
          </a:p>
          <a:p>
            <a:pPr>
              <a:lnSpc>
                <a:spcPct val="150000"/>
              </a:lnSpc>
            </a:pPr>
            <a:r>
              <a:rPr lang="zh-CN" altLang="en-US" sz="2400" dirty="0" smtClean="0"/>
              <a:t>       可通过修改练习平台的角度从而强化轨迹类编程</a:t>
            </a:r>
            <a:endParaRPr lang="en-US" altLang="zh-CN" sz="2400" dirty="0" smtClean="0"/>
          </a:p>
          <a:p>
            <a:pPr>
              <a:lnSpc>
                <a:spcPct val="150000"/>
              </a:lnSpc>
            </a:pPr>
            <a:r>
              <a:rPr lang="zh-CN" altLang="en-US" sz="2400" dirty="0" smtClean="0"/>
              <a:t>       的练习。</a:t>
            </a:r>
            <a:endParaRPr lang="zh-CN" altLang="en-US" sz="2400" dirty="0"/>
          </a:p>
        </p:txBody>
      </p:sp>
      <p:sp>
        <p:nvSpPr>
          <p:cNvPr id="8" name="TextBox 7"/>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2428868"/>
            <a:ext cx="8858280" cy="3416320"/>
          </a:xfrm>
          <a:prstGeom prst="rect">
            <a:avLst/>
          </a:prstGeom>
          <a:noFill/>
        </p:spPr>
        <p:txBody>
          <a:bodyPr wrap="square" rtlCol="0">
            <a:spAutoFit/>
          </a:bodyPr>
          <a:lstStyle/>
          <a:p>
            <a:r>
              <a:rPr lang="en-US" altLang="zh-CN" sz="2400" dirty="0" smtClean="0">
                <a:latin typeface="楷体" pitchFamily="49" charset="-122"/>
                <a:ea typeface="楷体" pitchFamily="49" charset="-122"/>
              </a:rPr>
              <a:t>2005 </a:t>
            </a:r>
            <a:r>
              <a:rPr lang="zh-CN" altLang="en-US" sz="2400" dirty="0" smtClean="0">
                <a:latin typeface="楷体" pitchFamily="49" charset="-122"/>
                <a:ea typeface="楷体" pitchFamily="49" charset="-122"/>
              </a:rPr>
              <a:t>年</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在上海建立国际领先的机器人生产线，制造机器人</a:t>
            </a:r>
            <a:endParaRPr lang="en-US" altLang="zh-CN" sz="800" dirty="0" smtClean="0">
              <a:latin typeface="楷体" pitchFamily="49" charset="-122"/>
              <a:ea typeface="楷体" pitchFamily="49" charset="-122"/>
            </a:endParaRPr>
          </a:p>
          <a:p>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2005 </a:t>
            </a:r>
            <a:r>
              <a:rPr lang="zh-CN" altLang="en-US" sz="2400" dirty="0" smtClean="0">
                <a:latin typeface="楷体" pitchFamily="49" charset="-122"/>
                <a:ea typeface="楷体" pitchFamily="49" charset="-122"/>
              </a:rPr>
              <a:t>年</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在上海设立机器人研发中心。</a:t>
            </a:r>
            <a:endParaRPr lang="en-US" altLang="zh-CN" sz="800" dirty="0" smtClean="0">
              <a:latin typeface="楷体" pitchFamily="49" charset="-122"/>
              <a:ea typeface="楷体" pitchFamily="49" charset="-122"/>
            </a:endParaRPr>
          </a:p>
          <a:p>
            <a:endParaRPr lang="zh-CN" altLang="en-US"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2006 </a:t>
            </a:r>
            <a:r>
              <a:rPr lang="zh-CN" altLang="en-US" sz="2400" dirty="0" smtClean="0">
                <a:latin typeface="楷体" pitchFamily="49" charset="-122"/>
                <a:ea typeface="楷体" pitchFamily="49" charset="-122"/>
              </a:rPr>
              <a:t>年</a:t>
            </a:r>
            <a:r>
              <a:rPr lang="en-US" altLang="zh-CN" sz="2400" dirty="0" smtClean="0">
                <a:latin typeface="楷体" pitchFamily="49" charset="-122"/>
                <a:ea typeface="楷体" pitchFamily="49" charset="-122"/>
              </a:rPr>
              <a:t>——ABB </a:t>
            </a:r>
            <a:r>
              <a:rPr lang="zh-CN" altLang="en-US" sz="2400" dirty="0" smtClean="0">
                <a:latin typeface="楷体" pitchFamily="49" charset="-122"/>
                <a:ea typeface="楷体" pitchFamily="49" charset="-122"/>
              </a:rPr>
              <a:t>集团将机器人全球业务总部落户上海</a:t>
            </a:r>
            <a:endParaRPr lang="en-US" altLang="zh-CN" sz="800" dirty="0" smtClean="0">
              <a:latin typeface="楷体" pitchFamily="49" charset="-122"/>
              <a:ea typeface="楷体" pitchFamily="49" charset="-122"/>
            </a:endParaRPr>
          </a:p>
          <a:p>
            <a:endParaRPr lang="zh-CN" altLang="en-US"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至</a:t>
            </a:r>
            <a:r>
              <a:rPr lang="en-US" altLang="zh-CN" sz="2400" dirty="0" smtClean="0">
                <a:latin typeface="楷体" pitchFamily="49" charset="-122"/>
                <a:ea typeface="楷体" pitchFamily="49" charset="-122"/>
              </a:rPr>
              <a:t>2013 </a:t>
            </a:r>
            <a:r>
              <a:rPr lang="zh-CN" altLang="en-US" sz="2400" dirty="0" smtClean="0">
                <a:latin typeface="楷体" pitchFamily="49" charset="-122"/>
                <a:ea typeface="楷体" pitchFamily="49" charset="-122"/>
              </a:rPr>
              <a:t>年</a:t>
            </a:r>
            <a:r>
              <a:rPr lang="en-US" altLang="zh-CN" sz="2400" dirty="0" smtClean="0">
                <a:latin typeface="楷体" pitchFamily="49" charset="-122"/>
                <a:ea typeface="楷体" pitchFamily="49" charset="-122"/>
              </a:rPr>
              <a:t>——ABB </a:t>
            </a:r>
            <a:r>
              <a:rPr lang="zh-CN" altLang="en-US" sz="2400" dirty="0" smtClean="0">
                <a:latin typeface="楷体" pitchFamily="49" charset="-122"/>
                <a:ea typeface="楷体" pitchFamily="49" charset="-122"/>
              </a:rPr>
              <a:t>在中国生产的机器人总数已超过</a:t>
            </a:r>
            <a:r>
              <a:rPr lang="en-US" altLang="zh-CN" sz="2400" dirty="0" smtClean="0">
                <a:latin typeface="楷体" pitchFamily="49" charset="-122"/>
                <a:ea typeface="楷体" pitchFamily="49" charset="-122"/>
              </a:rPr>
              <a:t>20000 </a:t>
            </a:r>
            <a:r>
              <a:rPr lang="zh-CN" altLang="en-US" sz="2400" dirty="0" smtClean="0">
                <a:latin typeface="楷体" pitchFamily="49" charset="-122"/>
                <a:ea typeface="楷体" pitchFamily="49" charset="-122"/>
              </a:rPr>
              <a:t>台</a:t>
            </a:r>
            <a:endParaRPr lang="en-US" altLang="zh-CN" sz="800" dirty="0" smtClean="0">
              <a:latin typeface="楷体" pitchFamily="49" charset="-122"/>
              <a:ea typeface="楷体" pitchFamily="49" charset="-122"/>
            </a:endParaRPr>
          </a:p>
          <a:p>
            <a:endParaRPr lang="zh-CN" altLang="en-US"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2014 </a:t>
            </a:r>
            <a:r>
              <a:rPr lang="zh-CN" altLang="en-US" sz="2400" dirty="0" smtClean="0">
                <a:latin typeface="楷体" pitchFamily="49" charset="-122"/>
                <a:ea typeface="楷体" pitchFamily="49" charset="-122"/>
              </a:rPr>
              <a:t>年</a:t>
            </a:r>
            <a:r>
              <a:rPr lang="en-US" altLang="zh-CN" sz="2400" dirty="0" smtClean="0">
                <a:latin typeface="楷体" pitchFamily="49" charset="-122"/>
                <a:ea typeface="楷体" pitchFamily="49" charset="-122"/>
              </a:rPr>
              <a:t>——ABB </a:t>
            </a:r>
            <a:r>
              <a:rPr lang="zh-CN" altLang="en-US" sz="2400" dirty="0" smtClean="0">
                <a:latin typeface="楷体" pitchFamily="49" charset="-122"/>
                <a:ea typeface="楷体" pitchFamily="49" charset="-122"/>
              </a:rPr>
              <a:t>在中国年产量超过</a:t>
            </a:r>
            <a:r>
              <a:rPr lang="en-US" altLang="zh-CN" sz="2400" dirty="0" smtClean="0">
                <a:latin typeface="楷体" pitchFamily="49" charset="-122"/>
                <a:ea typeface="楷体" pitchFamily="49" charset="-122"/>
              </a:rPr>
              <a:t>10000 </a:t>
            </a:r>
            <a:r>
              <a:rPr lang="zh-CN" altLang="en-US" sz="2400" dirty="0" smtClean="0">
                <a:latin typeface="楷体" pitchFamily="49" charset="-122"/>
                <a:ea typeface="楷体" pitchFamily="49" charset="-122"/>
              </a:rPr>
              <a:t>台工业机器人</a:t>
            </a:r>
            <a:endParaRPr lang="zh-CN" altLang="en-US" sz="2400" dirty="0">
              <a:latin typeface="楷体" pitchFamily="49" charset="-122"/>
              <a:ea typeface="楷体" pitchFamily="49" charset="-122"/>
            </a:endParaRPr>
          </a:p>
        </p:txBody>
      </p:sp>
      <p:sp>
        <p:nvSpPr>
          <p:cNvPr id="7" name="TextBox 6"/>
          <p:cNvSpPr txBox="1"/>
          <p:nvPr/>
        </p:nvSpPr>
        <p:spPr>
          <a:xfrm>
            <a:off x="928662" y="1500174"/>
            <a:ext cx="7143800"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ABB</a:t>
            </a:r>
            <a:r>
              <a:rPr lang="zh-CN" altLang="en-US" sz="2800" b="1" dirty="0" smtClean="0">
                <a:solidFill>
                  <a:srgbClr val="002060"/>
                </a:solidFill>
                <a:latin typeface="楷体" pitchFamily="49" charset="-122"/>
                <a:ea typeface="楷体" pitchFamily="49" charset="-122"/>
              </a:rPr>
              <a:t>机器人在我国近几年的发展和应用现状</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142844" y="214290"/>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1.4 ABB </a:t>
            </a:r>
            <a:r>
              <a:rPr lang="zh-CN" altLang="en-US" sz="3200" b="1" dirty="0" smtClean="0">
                <a:solidFill>
                  <a:srgbClr val="FF0000"/>
                </a:solidFill>
                <a:latin typeface="楷体" pitchFamily="49" charset="-122"/>
                <a:ea typeface="楷体" pitchFamily="49" charset="-122"/>
              </a:rPr>
              <a:t>工业机器人在中国的应用现状</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descr="922.jpg"/>
          <p:cNvPicPr>
            <a:picLocks noChangeAspect="1"/>
          </p:cNvPicPr>
          <p:nvPr/>
        </p:nvPicPr>
        <p:blipFill>
          <a:blip r:embed="rId2"/>
          <a:stretch>
            <a:fillRect/>
          </a:stretch>
        </p:blipFill>
        <p:spPr>
          <a:xfrm>
            <a:off x="1214446" y="1214422"/>
            <a:ext cx="7215206" cy="5215098"/>
          </a:xfrm>
          <a:prstGeom prst="rect">
            <a:avLst/>
          </a:prstGeom>
        </p:spPr>
      </p:pic>
      <p:sp>
        <p:nvSpPr>
          <p:cNvPr id="8" name="TextBox 7"/>
          <p:cNvSpPr txBox="1"/>
          <p:nvPr/>
        </p:nvSpPr>
        <p:spPr>
          <a:xfrm>
            <a:off x="3357554" y="6457914"/>
            <a:ext cx="2000232" cy="400110"/>
          </a:xfrm>
          <a:prstGeom prst="rect">
            <a:avLst/>
          </a:prstGeom>
          <a:noFill/>
        </p:spPr>
        <p:txBody>
          <a:bodyPr wrap="square" rtlCol="0">
            <a:spAutoFit/>
          </a:bodyPr>
          <a:lstStyle/>
          <a:p>
            <a:r>
              <a:rPr lang="zh-CN" altLang="en-US" sz="2000" dirty="0" smtClean="0"/>
              <a:t>练习平台的设定</a:t>
            </a:r>
            <a:endParaRPr lang="zh-CN" altLang="en-US" sz="2000" dirty="0"/>
          </a:p>
        </p:txBody>
      </p:sp>
      <p:sp>
        <p:nvSpPr>
          <p:cNvPr id="7" name="TextBox 6"/>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 name="图片 5" descr="923.jpg"/>
          <p:cNvPicPr>
            <a:picLocks noChangeAspect="1"/>
          </p:cNvPicPr>
          <p:nvPr/>
        </p:nvPicPr>
        <p:blipFill>
          <a:blip r:embed="rId2"/>
          <a:stretch>
            <a:fillRect/>
          </a:stretch>
        </p:blipFill>
        <p:spPr>
          <a:xfrm>
            <a:off x="1071538" y="1285860"/>
            <a:ext cx="6980088" cy="5000660"/>
          </a:xfrm>
          <a:prstGeom prst="rect">
            <a:avLst/>
          </a:prstGeom>
        </p:spPr>
      </p:pic>
      <p:sp>
        <p:nvSpPr>
          <p:cNvPr id="7" name="TextBox 6"/>
          <p:cNvSpPr txBox="1"/>
          <p:nvPr/>
        </p:nvSpPr>
        <p:spPr>
          <a:xfrm>
            <a:off x="714348" y="6386476"/>
            <a:ext cx="8001024" cy="400110"/>
          </a:xfrm>
          <a:prstGeom prst="rect">
            <a:avLst/>
          </a:prstGeom>
          <a:noFill/>
        </p:spPr>
        <p:txBody>
          <a:bodyPr wrap="square" rtlCol="0">
            <a:spAutoFit/>
          </a:bodyPr>
          <a:lstStyle/>
          <a:p>
            <a:r>
              <a:rPr lang="zh-CN" altLang="en-US" sz="2000" dirty="0" smtClean="0"/>
              <a:t>平台修改后，针对当前练习平台的角度，进行</a:t>
            </a:r>
            <a:r>
              <a:rPr lang="en-US" sz="2000" dirty="0" smtClean="0"/>
              <a:t>TCP</a:t>
            </a:r>
            <a:r>
              <a:rPr lang="zh-CN" altLang="en-US" sz="2000" dirty="0" smtClean="0"/>
              <a:t>轨迹类应用的练习</a:t>
            </a:r>
            <a:endParaRPr lang="zh-CN" altLang="en-US" sz="2000" dirty="0"/>
          </a:p>
        </p:txBody>
      </p:sp>
      <p:sp>
        <p:nvSpPr>
          <p:cNvPr id="8" name="TextBox 7"/>
          <p:cNvSpPr txBox="1"/>
          <p:nvPr/>
        </p:nvSpPr>
        <p:spPr>
          <a:xfrm>
            <a:off x="0" y="214290"/>
            <a:ext cx="385762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9.2</a:t>
            </a:r>
            <a:r>
              <a:rPr lang="zh-CN" altLang="en-US" sz="3200" b="1" dirty="0" smtClean="0">
                <a:solidFill>
                  <a:srgbClr val="FF0000"/>
                </a:solidFill>
                <a:latin typeface="楷体" pitchFamily="49" charset="-122"/>
                <a:ea typeface="楷体" pitchFamily="49" charset="-122"/>
              </a:rPr>
              <a:t> 实训任务实施</a:t>
            </a:r>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0" y="0"/>
            <a:ext cx="9144000" cy="1214422"/>
            <a:chOff x="0" y="0"/>
            <a:chExt cx="9144000" cy="1214422"/>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 name="TextBox 5"/>
          <p:cNvSpPr txBox="1"/>
          <p:nvPr/>
        </p:nvSpPr>
        <p:spPr>
          <a:xfrm>
            <a:off x="857224" y="1857364"/>
            <a:ext cx="7215238" cy="1113766"/>
          </a:xfrm>
          <a:prstGeom prst="rect">
            <a:avLst/>
          </a:prstGeom>
          <a:noFill/>
        </p:spPr>
        <p:txBody>
          <a:bodyPr wrap="square" rtlCol="0">
            <a:spAutoFit/>
          </a:bodyPr>
          <a:lstStyle/>
          <a:p>
            <a:pPr>
              <a:lnSpc>
                <a:spcPct val="150000"/>
              </a:lnSpc>
            </a:pPr>
            <a:r>
              <a:rPr lang="en-US" altLang="zh-CN" sz="2400" b="1" dirty="0" smtClean="0">
                <a:solidFill>
                  <a:srgbClr val="0070C0"/>
                </a:solidFill>
                <a:latin typeface="楷体" pitchFamily="49" charset="-122"/>
                <a:ea typeface="楷体" pitchFamily="49" charset="-122"/>
              </a:rPr>
              <a:t>[1] </a:t>
            </a:r>
            <a:r>
              <a:rPr lang="zh-CN" altLang="en-US" sz="2400" b="1" dirty="0" smtClean="0">
                <a:solidFill>
                  <a:srgbClr val="0070C0"/>
                </a:solidFill>
                <a:latin typeface="楷体" pitchFamily="49" charset="-122"/>
                <a:ea typeface="楷体" pitchFamily="49" charset="-122"/>
              </a:rPr>
              <a:t>叶晖，等．工业机器人实操与应用技巧</a:t>
            </a:r>
            <a:r>
              <a:rPr lang="en-US" altLang="zh-CN" sz="2400" b="1" dirty="0" smtClean="0">
                <a:solidFill>
                  <a:srgbClr val="0070C0"/>
                </a:solidFill>
                <a:latin typeface="楷体" pitchFamily="49" charset="-122"/>
                <a:ea typeface="楷体" pitchFamily="49" charset="-122"/>
              </a:rPr>
              <a:t>[M]</a:t>
            </a:r>
            <a:r>
              <a:rPr lang="zh-CN" altLang="en-US" sz="2400" b="1" dirty="0" smtClean="0">
                <a:solidFill>
                  <a:srgbClr val="0070C0"/>
                </a:solidFill>
                <a:latin typeface="楷体" pitchFamily="49" charset="-122"/>
                <a:ea typeface="楷体" pitchFamily="49" charset="-122"/>
              </a:rPr>
              <a:t>．北京：机械工业出版社，</a:t>
            </a:r>
            <a:r>
              <a:rPr lang="en-US" altLang="zh-CN" sz="2400" b="1" dirty="0" smtClean="0">
                <a:solidFill>
                  <a:srgbClr val="0070C0"/>
                </a:solidFill>
                <a:latin typeface="楷体" pitchFamily="49" charset="-122"/>
                <a:ea typeface="楷体" pitchFamily="49" charset="-122"/>
              </a:rPr>
              <a:t>2010</a:t>
            </a:r>
            <a:r>
              <a:rPr lang="zh-CN" altLang="en-US" sz="2400" b="1" dirty="0" smtClean="0">
                <a:solidFill>
                  <a:srgbClr val="0070C0"/>
                </a:solidFill>
                <a:latin typeface="楷体" pitchFamily="49" charset="-122"/>
                <a:ea typeface="楷体" pitchFamily="49" charset="-122"/>
              </a:rPr>
              <a:t>．</a:t>
            </a:r>
          </a:p>
        </p:txBody>
      </p:sp>
      <p:sp>
        <p:nvSpPr>
          <p:cNvPr id="7" name="TextBox 6"/>
          <p:cNvSpPr txBox="1"/>
          <p:nvPr/>
        </p:nvSpPr>
        <p:spPr>
          <a:xfrm>
            <a:off x="3214678" y="214290"/>
            <a:ext cx="3143272" cy="584775"/>
          </a:xfrm>
          <a:prstGeom prst="rect">
            <a:avLst/>
          </a:prstGeom>
          <a:noFill/>
        </p:spPr>
        <p:txBody>
          <a:bodyPr wrap="square" rtlCol="0">
            <a:spAutoFit/>
          </a:bodyPr>
          <a:lstStyle/>
          <a:p>
            <a:r>
              <a:rPr lang="zh-CN" altLang="en-US" sz="3200" b="1" dirty="0" smtClean="0">
                <a:solidFill>
                  <a:srgbClr val="FF0000"/>
                </a:solidFill>
                <a:latin typeface="楷体" pitchFamily="49" charset="-122"/>
                <a:ea typeface="楷体" pitchFamily="49" charset="-122"/>
              </a:rPr>
              <a:t>参 考 文 献</a:t>
            </a:r>
          </a:p>
        </p:txBody>
      </p:sp>
      <p:sp>
        <p:nvSpPr>
          <p:cNvPr id="8" name="TextBox 7"/>
          <p:cNvSpPr txBox="1"/>
          <p:nvPr/>
        </p:nvSpPr>
        <p:spPr>
          <a:xfrm>
            <a:off x="857224" y="3357562"/>
            <a:ext cx="7500990" cy="1113766"/>
          </a:xfrm>
          <a:prstGeom prst="rect">
            <a:avLst/>
          </a:prstGeom>
          <a:noFill/>
        </p:spPr>
        <p:txBody>
          <a:bodyPr wrap="square" rtlCol="0">
            <a:spAutoFit/>
          </a:bodyPr>
          <a:lstStyle/>
          <a:p>
            <a:pPr>
              <a:lnSpc>
                <a:spcPct val="150000"/>
              </a:lnSpc>
            </a:pPr>
            <a:r>
              <a:rPr lang="en-US" altLang="zh-CN" sz="2400" b="1" dirty="0" smtClean="0">
                <a:solidFill>
                  <a:srgbClr val="0070C0"/>
                </a:solidFill>
                <a:latin typeface="楷体" pitchFamily="49" charset="-122"/>
                <a:ea typeface="楷体" pitchFamily="49" charset="-122"/>
              </a:rPr>
              <a:t>[2] </a:t>
            </a:r>
            <a:r>
              <a:rPr lang="zh-CN" altLang="en-US" sz="2400" b="1" dirty="0" smtClean="0">
                <a:solidFill>
                  <a:srgbClr val="0070C0"/>
                </a:solidFill>
                <a:latin typeface="楷体" pitchFamily="49" charset="-122"/>
                <a:ea typeface="楷体" pitchFamily="49" charset="-122"/>
              </a:rPr>
              <a:t>叶晖，等．工业机器人典型应用案例精析</a:t>
            </a:r>
            <a:r>
              <a:rPr lang="en-US" altLang="zh-CN" sz="2400" b="1" dirty="0" smtClean="0">
                <a:solidFill>
                  <a:srgbClr val="0070C0"/>
                </a:solidFill>
                <a:latin typeface="楷体" pitchFamily="49" charset="-122"/>
                <a:ea typeface="楷体" pitchFamily="49" charset="-122"/>
              </a:rPr>
              <a:t>[M]</a:t>
            </a:r>
            <a:r>
              <a:rPr lang="zh-CN" altLang="en-US" sz="2400" b="1" dirty="0" smtClean="0">
                <a:solidFill>
                  <a:srgbClr val="0070C0"/>
                </a:solidFill>
                <a:latin typeface="楷体" pitchFamily="49" charset="-122"/>
                <a:ea typeface="楷体" pitchFamily="49" charset="-122"/>
              </a:rPr>
              <a:t>．北京：机械工业出版社，</a:t>
            </a:r>
            <a:r>
              <a:rPr lang="en-US" altLang="zh-CN" sz="2400" b="1" dirty="0" smtClean="0">
                <a:solidFill>
                  <a:srgbClr val="0070C0"/>
                </a:solidFill>
                <a:latin typeface="楷体" pitchFamily="49" charset="-122"/>
                <a:ea typeface="楷体" pitchFamily="49" charset="-122"/>
              </a:rPr>
              <a:t>2013</a:t>
            </a:r>
            <a:r>
              <a:rPr lang="zh-CN" altLang="en-US" sz="2400" b="1" dirty="0" smtClean="0">
                <a:solidFill>
                  <a:srgbClr val="0070C0"/>
                </a:solidFill>
                <a:latin typeface="楷体" pitchFamily="49" charset="-122"/>
                <a:ea typeface="楷体" pitchFamily="49" charset="-122"/>
              </a:rPr>
              <a:t>．</a:t>
            </a:r>
            <a:endParaRPr lang="zh-CN" altLang="en-US" sz="2400" b="1" dirty="0">
              <a:solidFill>
                <a:srgbClr val="0070C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
        <p:nvSpPr>
          <p:cNvPr id="8" name="TextBox 7"/>
          <p:cNvSpPr txBox="1"/>
          <p:nvPr/>
        </p:nvSpPr>
        <p:spPr>
          <a:xfrm>
            <a:off x="357158" y="1357298"/>
            <a:ext cx="450059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IRB 120 </a:t>
            </a:r>
            <a:r>
              <a:rPr lang="zh-CN" altLang="en-US" sz="2800" b="1" dirty="0" smtClean="0">
                <a:solidFill>
                  <a:srgbClr val="002060"/>
                </a:solidFill>
                <a:latin typeface="楷体" pitchFamily="49" charset="-122"/>
                <a:ea typeface="楷体" pitchFamily="49" charset="-122"/>
              </a:rPr>
              <a:t>工业机器人</a:t>
            </a:r>
            <a:endParaRPr lang="zh-CN" altLang="en-US" sz="2800" b="1" dirty="0">
              <a:solidFill>
                <a:srgbClr val="002060"/>
              </a:solidFill>
              <a:latin typeface="楷体" pitchFamily="49" charset="-122"/>
              <a:ea typeface="楷体" pitchFamily="49" charset="-122"/>
            </a:endParaRPr>
          </a:p>
        </p:txBody>
      </p:sp>
      <p:sp>
        <p:nvSpPr>
          <p:cNvPr id="9" name="TextBox 8"/>
          <p:cNvSpPr txBox="1"/>
          <p:nvPr/>
        </p:nvSpPr>
        <p:spPr>
          <a:xfrm>
            <a:off x="714348" y="2071678"/>
            <a:ext cx="371477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IRB 120 </a:t>
            </a:r>
            <a:r>
              <a:rPr lang="zh-CN" altLang="en-US" sz="2800" b="1" dirty="0" smtClean="0">
                <a:solidFill>
                  <a:srgbClr val="7030A0"/>
                </a:solidFill>
                <a:latin typeface="楷体" pitchFamily="49" charset="-122"/>
                <a:ea typeface="楷体" pitchFamily="49" charset="-122"/>
              </a:rPr>
              <a:t>的特点</a:t>
            </a:r>
            <a:endParaRPr lang="zh-CN" altLang="en-US" sz="2800" b="1" dirty="0">
              <a:solidFill>
                <a:srgbClr val="7030A0"/>
              </a:solidFill>
              <a:latin typeface="楷体" pitchFamily="49" charset="-122"/>
              <a:ea typeface="楷体" pitchFamily="49" charset="-122"/>
            </a:endParaRPr>
          </a:p>
        </p:txBody>
      </p:sp>
      <p:pic>
        <p:nvPicPr>
          <p:cNvPr id="4098" name="Picture 2"/>
          <p:cNvPicPr>
            <a:picLocks noChangeAspect="1" noChangeArrowheads="1"/>
          </p:cNvPicPr>
          <p:nvPr/>
        </p:nvPicPr>
        <p:blipFill>
          <a:blip r:embed="rId2">
            <a:lum bright="-4000" contrast="20000"/>
          </a:blip>
          <a:srcRect/>
          <a:stretch>
            <a:fillRect/>
          </a:stretch>
        </p:blipFill>
        <p:spPr bwMode="auto">
          <a:xfrm>
            <a:off x="5357818" y="3000372"/>
            <a:ext cx="3000396" cy="3419056"/>
          </a:xfrm>
          <a:prstGeom prst="rect">
            <a:avLst/>
          </a:prstGeom>
          <a:noFill/>
          <a:ln w="9525">
            <a:noFill/>
            <a:miter lim="800000"/>
            <a:headEnd/>
            <a:tailEnd/>
          </a:ln>
        </p:spPr>
      </p:pic>
      <p:sp>
        <p:nvSpPr>
          <p:cNvPr id="10" name="TextBox 9"/>
          <p:cNvSpPr txBox="1"/>
          <p:nvPr/>
        </p:nvSpPr>
        <p:spPr>
          <a:xfrm>
            <a:off x="1285852" y="2857496"/>
            <a:ext cx="3429024" cy="3416320"/>
          </a:xfrm>
          <a:prstGeom prst="rect">
            <a:avLst/>
          </a:prstGeom>
          <a:noFill/>
        </p:spPr>
        <p:txBody>
          <a:bodyPr wrap="square" rtlCol="0">
            <a:spAutoFit/>
          </a:bodyPr>
          <a:lstStyle/>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）紧凑轻量</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）用途广泛</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）易于集成</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）优化工作范围</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IRC5 </a:t>
            </a:r>
            <a:r>
              <a:rPr lang="zh-CN" altLang="en-US" sz="2400" dirty="0" smtClean="0">
                <a:latin typeface="楷体" pitchFamily="49" charset="-122"/>
                <a:ea typeface="楷体" pitchFamily="49" charset="-122"/>
              </a:rPr>
              <a:t>紧凑型控制器</a:t>
            </a:r>
            <a:endParaRPr lang="en-US" altLang="zh-CN" sz="2400" dirty="0" smtClean="0">
              <a:latin typeface="楷体" pitchFamily="49" charset="-122"/>
              <a:ea typeface="楷体" pitchFamily="49" charset="-122"/>
            </a:endParaRP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）占地面积小</a:t>
            </a:r>
            <a:endParaRPr lang="zh-CN" altLang="en-US" sz="24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428736"/>
            <a:ext cx="450059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IRB 120 </a:t>
            </a:r>
            <a:r>
              <a:rPr lang="zh-CN" altLang="en-US" sz="2800" b="1" dirty="0" smtClean="0">
                <a:solidFill>
                  <a:srgbClr val="7030A0"/>
                </a:solidFill>
                <a:latin typeface="楷体" pitchFamily="49" charset="-122"/>
                <a:ea typeface="楷体" pitchFamily="49" charset="-122"/>
              </a:rPr>
              <a:t>的工作范围</a:t>
            </a:r>
          </a:p>
        </p:txBody>
      </p:sp>
      <p:pic>
        <p:nvPicPr>
          <p:cNvPr id="7" name="图片 6" descr="120.jpg"/>
          <p:cNvPicPr>
            <a:picLocks noChangeAspect="1"/>
          </p:cNvPicPr>
          <p:nvPr/>
        </p:nvPicPr>
        <p:blipFill>
          <a:blip r:embed="rId2"/>
          <a:stretch>
            <a:fillRect/>
          </a:stretch>
        </p:blipFill>
        <p:spPr>
          <a:xfrm>
            <a:off x="237947" y="2357430"/>
            <a:ext cx="8620333" cy="4000528"/>
          </a:xfrm>
          <a:prstGeom prst="rect">
            <a:avLst/>
          </a:prstGeom>
        </p:spPr>
      </p:pic>
      <p:sp>
        <p:nvSpPr>
          <p:cNvPr id="9" name="TextBox 8"/>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71472" y="1357298"/>
            <a:ext cx="600079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IRB 120 </a:t>
            </a:r>
            <a:r>
              <a:rPr lang="zh-CN" altLang="en-US" sz="2800" b="1" dirty="0" smtClean="0">
                <a:solidFill>
                  <a:srgbClr val="7030A0"/>
                </a:solidFill>
                <a:latin typeface="楷体" pitchFamily="49" charset="-122"/>
                <a:ea typeface="楷体" pitchFamily="49" charset="-122"/>
              </a:rPr>
              <a:t>的参数</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1071538" y="2000240"/>
            <a:ext cx="2357454" cy="461665"/>
          </a:xfrm>
          <a:prstGeom prst="rect">
            <a:avLst/>
          </a:prstGeom>
          <a:noFill/>
        </p:spPr>
        <p:txBody>
          <a:bodyPr wrap="square" rtlCol="0">
            <a:spAutoFit/>
          </a:bodyPr>
          <a:lstStyle/>
          <a:p>
            <a:r>
              <a:rPr lang="en-US" altLang="zh-CN" sz="2400" b="1" dirty="0" smtClean="0">
                <a:latin typeface="楷体" pitchFamily="49" charset="-122"/>
                <a:ea typeface="楷体" pitchFamily="49" charset="-122"/>
              </a:rPr>
              <a:t>①</a:t>
            </a:r>
            <a:r>
              <a:rPr lang="zh-CN" altLang="en-US" sz="2400" b="1" dirty="0" smtClean="0">
                <a:latin typeface="楷体" pitchFamily="49" charset="-122"/>
                <a:ea typeface="楷体" pitchFamily="49" charset="-122"/>
              </a:rPr>
              <a:t>基本参数。</a:t>
            </a:r>
            <a:endParaRPr lang="en-US" altLang="zh-CN" sz="2400" b="1" dirty="0" smtClean="0">
              <a:latin typeface="楷体" pitchFamily="49" charset="-122"/>
              <a:ea typeface="楷体" pitchFamily="49" charset="-122"/>
            </a:endParaRPr>
          </a:p>
        </p:txBody>
      </p:sp>
      <p:graphicFrame>
        <p:nvGraphicFramePr>
          <p:cNvPr id="8" name="表格 7"/>
          <p:cNvGraphicFramePr>
            <a:graphicFrameLocks noGrp="1"/>
          </p:cNvGraphicFramePr>
          <p:nvPr/>
        </p:nvGraphicFramePr>
        <p:xfrm>
          <a:off x="1000100" y="2714622"/>
          <a:ext cx="7572428" cy="3857650"/>
        </p:xfrm>
        <a:graphic>
          <a:graphicData uri="http://schemas.openxmlformats.org/drawingml/2006/table">
            <a:tbl>
              <a:tblPr firstRow="1" bandRow="1">
                <a:tableStyleId>{5C22544A-7EE6-4342-B048-85BDC9FD1C3A}</a:tableStyleId>
              </a:tblPr>
              <a:tblGrid>
                <a:gridCol w="3786214"/>
                <a:gridCol w="3786214"/>
              </a:tblGrid>
              <a:tr h="600923">
                <a:tc>
                  <a:txBody>
                    <a:bodyPr/>
                    <a:lstStyle/>
                    <a:p>
                      <a:pPr algn="ctr"/>
                      <a:r>
                        <a:rPr lang="zh-CN" altLang="en-US" sz="2400" dirty="0" smtClean="0"/>
                        <a:t>参数名称</a:t>
                      </a:r>
                      <a:endParaRPr lang="zh-CN" altLang="en-US" sz="2400" dirty="0"/>
                    </a:p>
                  </a:txBody>
                  <a:tcPr/>
                </a:tc>
                <a:tc>
                  <a:txBody>
                    <a:bodyPr/>
                    <a:lstStyle/>
                    <a:p>
                      <a:pPr algn="ctr"/>
                      <a:r>
                        <a:rPr lang="zh-CN" altLang="en-US" sz="2400" dirty="0" smtClean="0"/>
                        <a:t>具体参数</a:t>
                      </a:r>
                      <a:endParaRPr lang="zh-CN" altLang="en-US" sz="2400" dirty="0"/>
                    </a:p>
                  </a:txBody>
                  <a:tcPr/>
                </a:tc>
              </a:tr>
              <a:tr h="534730">
                <a:tc>
                  <a:txBody>
                    <a:bodyPr/>
                    <a:lstStyle/>
                    <a:p>
                      <a:r>
                        <a:rPr lang="zh-CN" altLang="en-US" sz="2400" dirty="0" smtClean="0"/>
                        <a:t>电源电压</a:t>
                      </a:r>
                      <a:endParaRPr lang="zh-CN" altLang="en-US" sz="2400" dirty="0"/>
                    </a:p>
                  </a:txBody>
                  <a:tcPr/>
                </a:tc>
                <a:tc>
                  <a:txBody>
                    <a:bodyPr/>
                    <a:lstStyle/>
                    <a:p>
                      <a:r>
                        <a:rPr lang="en-US" altLang="zh-CN" sz="2400" dirty="0" smtClean="0"/>
                        <a:t>200</a:t>
                      </a:r>
                      <a:r>
                        <a:rPr lang="zh-CN" altLang="en-US" sz="2400" dirty="0" smtClean="0"/>
                        <a:t>～</a:t>
                      </a:r>
                      <a:r>
                        <a:rPr lang="en-US" altLang="zh-CN" sz="2400" dirty="0" smtClean="0"/>
                        <a:t>600V</a:t>
                      </a:r>
                      <a:r>
                        <a:rPr lang="zh-CN" altLang="en-US" sz="2400" dirty="0" smtClean="0"/>
                        <a:t>、</a:t>
                      </a:r>
                      <a:r>
                        <a:rPr lang="en-US" altLang="zh-CN" sz="2400" dirty="0" smtClean="0"/>
                        <a:t>50/60Hz</a:t>
                      </a:r>
                      <a:endParaRPr lang="zh-CN" altLang="en-US" sz="2400" dirty="0"/>
                    </a:p>
                  </a:txBody>
                  <a:tcPr/>
                </a:tc>
              </a:tr>
              <a:tr h="583077">
                <a:tc>
                  <a:txBody>
                    <a:bodyPr/>
                    <a:lstStyle/>
                    <a:p>
                      <a:r>
                        <a:rPr lang="zh-CN" altLang="en-US" sz="2400" dirty="0" smtClean="0"/>
                        <a:t>变压器额定功率</a:t>
                      </a:r>
                      <a:endParaRPr lang="zh-CN" altLang="en-US" sz="2400" dirty="0"/>
                    </a:p>
                  </a:txBody>
                  <a:tcPr/>
                </a:tc>
                <a:tc>
                  <a:txBody>
                    <a:bodyPr/>
                    <a:lstStyle/>
                    <a:p>
                      <a:r>
                        <a:rPr lang="en-US" altLang="zh-CN" sz="2400" dirty="0" smtClean="0"/>
                        <a:t>3.0kV·A</a:t>
                      </a:r>
                      <a:endParaRPr lang="zh-CN" altLang="en-US" sz="2400" dirty="0"/>
                    </a:p>
                  </a:txBody>
                  <a:tcPr/>
                </a:tc>
              </a:tr>
              <a:tr h="534730">
                <a:tc>
                  <a:txBody>
                    <a:bodyPr/>
                    <a:lstStyle/>
                    <a:p>
                      <a:r>
                        <a:rPr lang="zh-CN" altLang="en-US" sz="2400" dirty="0" smtClean="0"/>
                        <a:t>功耗</a:t>
                      </a:r>
                      <a:endParaRPr lang="zh-CN" altLang="en-US" sz="2400" dirty="0"/>
                    </a:p>
                  </a:txBody>
                  <a:tcPr/>
                </a:tc>
                <a:tc>
                  <a:txBody>
                    <a:bodyPr/>
                    <a:lstStyle/>
                    <a:p>
                      <a:r>
                        <a:rPr lang="en-US" altLang="zh-CN" sz="2400" dirty="0" smtClean="0"/>
                        <a:t>0.25kW</a:t>
                      </a:r>
                      <a:endParaRPr lang="zh-CN" altLang="en-US" sz="2400" dirty="0"/>
                    </a:p>
                  </a:txBody>
                  <a:tcPr/>
                </a:tc>
              </a:tr>
              <a:tr h="534730">
                <a:tc>
                  <a:txBody>
                    <a:bodyPr/>
                    <a:lstStyle/>
                    <a:p>
                      <a:r>
                        <a:rPr lang="zh-CN" altLang="en-US" sz="2400" dirty="0" smtClean="0"/>
                        <a:t>机器人底座尺寸</a:t>
                      </a:r>
                      <a:endParaRPr lang="zh-CN" altLang="en-US" sz="2400" dirty="0"/>
                    </a:p>
                  </a:txBody>
                  <a:tcPr/>
                </a:tc>
                <a:tc>
                  <a:txBody>
                    <a:bodyPr/>
                    <a:lstStyle/>
                    <a:p>
                      <a:r>
                        <a:rPr lang="en-US" altLang="zh-CN" sz="2400" dirty="0" smtClean="0"/>
                        <a:t>180mm×180mm</a:t>
                      </a:r>
                      <a:endParaRPr lang="zh-CN" altLang="en-US" sz="2400" dirty="0"/>
                    </a:p>
                  </a:txBody>
                  <a:tcPr/>
                </a:tc>
              </a:tr>
              <a:tr h="534730">
                <a:tc>
                  <a:txBody>
                    <a:bodyPr/>
                    <a:lstStyle/>
                    <a:p>
                      <a:r>
                        <a:rPr lang="zh-CN" altLang="en-US" sz="2400" dirty="0" smtClean="0"/>
                        <a:t>机器人高度</a:t>
                      </a:r>
                      <a:endParaRPr lang="zh-CN" altLang="en-US" sz="2400" dirty="0"/>
                    </a:p>
                  </a:txBody>
                  <a:tcPr/>
                </a:tc>
                <a:tc>
                  <a:txBody>
                    <a:bodyPr/>
                    <a:lstStyle/>
                    <a:p>
                      <a:r>
                        <a:rPr lang="en-US" altLang="zh-CN" sz="2400" dirty="0" smtClean="0"/>
                        <a:t>700mm</a:t>
                      </a:r>
                      <a:endParaRPr lang="zh-CN" altLang="en-US" sz="2400" dirty="0"/>
                    </a:p>
                  </a:txBody>
                  <a:tcPr/>
                </a:tc>
              </a:tr>
              <a:tr h="534730">
                <a:tc>
                  <a:txBody>
                    <a:bodyPr/>
                    <a:lstStyle/>
                    <a:p>
                      <a:r>
                        <a:rPr lang="zh-CN" altLang="en-US" sz="2400" dirty="0" smtClean="0"/>
                        <a:t>重量</a:t>
                      </a:r>
                      <a:endParaRPr lang="zh-CN" altLang="en-US" sz="2400" dirty="0"/>
                    </a:p>
                  </a:txBody>
                  <a:tcPr/>
                </a:tc>
                <a:tc>
                  <a:txBody>
                    <a:bodyPr/>
                    <a:lstStyle/>
                    <a:p>
                      <a:r>
                        <a:rPr lang="en-US" altLang="zh-CN" sz="2400" dirty="0" smtClean="0"/>
                        <a:t>25kg</a:t>
                      </a:r>
                      <a:endParaRPr lang="zh-CN" altLang="en-US" sz="2400" dirty="0"/>
                    </a:p>
                  </a:txBody>
                  <a:tcPr/>
                </a:tc>
              </a:tr>
            </a:tbl>
          </a:graphicData>
        </a:graphic>
      </p:graphicFrame>
      <p:sp>
        <p:nvSpPr>
          <p:cNvPr id="9" name="TextBox 8"/>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000100" y="1714488"/>
            <a:ext cx="2357454"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②结构特性</a:t>
            </a:r>
            <a:endParaRPr lang="zh-CN" altLang="en-US" sz="2400" b="1" dirty="0">
              <a:latin typeface="楷体" pitchFamily="49" charset="-122"/>
              <a:ea typeface="楷体" pitchFamily="49" charset="-122"/>
            </a:endParaRPr>
          </a:p>
        </p:txBody>
      </p:sp>
      <p:pic>
        <p:nvPicPr>
          <p:cNvPr id="7" name="图片 6" descr="1201.jpg"/>
          <p:cNvPicPr>
            <a:picLocks noChangeAspect="1"/>
          </p:cNvPicPr>
          <p:nvPr/>
        </p:nvPicPr>
        <p:blipFill>
          <a:blip r:embed="rId2"/>
          <a:stretch>
            <a:fillRect/>
          </a:stretch>
        </p:blipFill>
        <p:spPr>
          <a:xfrm>
            <a:off x="642910" y="2500306"/>
            <a:ext cx="8215370" cy="3365332"/>
          </a:xfrm>
          <a:prstGeom prst="rect">
            <a:avLst/>
          </a:prstGeom>
        </p:spPr>
      </p:pic>
      <p:sp>
        <p:nvSpPr>
          <p:cNvPr id="8" name="TextBox 7"/>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071538" y="1571612"/>
            <a:ext cx="3714776" cy="461665"/>
          </a:xfrm>
          <a:prstGeom prst="rect">
            <a:avLst/>
          </a:prstGeom>
          <a:noFill/>
        </p:spPr>
        <p:txBody>
          <a:bodyPr wrap="square" rtlCol="0">
            <a:spAutoFit/>
          </a:bodyPr>
          <a:lstStyle/>
          <a:p>
            <a:r>
              <a:rPr lang="en-US" altLang="zh-CN" sz="2400" b="1" dirty="0" smtClean="0">
                <a:latin typeface="楷体" pitchFamily="49" charset="-122"/>
                <a:ea typeface="楷体" pitchFamily="49" charset="-122"/>
              </a:rPr>
              <a:t>③</a:t>
            </a:r>
            <a:r>
              <a:rPr lang="zh-CN" altLang="en-US" sz="2400" b="1" dirty="0" smtClean="0">
                <a:latin typeface="楷体" pitchFamily="49" charset="-122"/>
                <a:ea typeface="楷体" pitchFamily="49" charset="-122"/>
              </a:rPr>
              <a:t>工作范围和最大速度</a:t>
            </a:r>
            <a:endParaRPr lang="zh-CN" altLang="en-US" sz="2400" b="1" dirty="0">
              <a:latin typeface="楷体" pitchFamily="49" charset="-122"/>
              <a:ea typeface="楷体" pitchFamily="49" charset="-122"/>
            </a:endParaRPr>
          </a:p>
        </p:txBody>
      </p:sp>
      <p:pic>
        <p:nvPicPr>
          <p:cNvPr id="7" name="图片 6" descr="1202.jpg"/>
          <p:cNvPicPr>
            <a:picLocks noChangeAspect="1"/>
          </p:cNvPicPr>
          <p:nvPr/>
        </p:nvPicPr>
        <p:blipFill>
          <a:blip r:embed="rId2"/>
          <a:stretch>
            <a:fillRect/>
          </a:stretch>
        </p:blipFill>
        <p:spPr>
          <a:xfrm>
            <a:off x="1214414" y="2428868"/>
            <a:ext cx="7143800" cy="3890188"/>
          </a:xfrm>
          <a:prstGeom prst="rect">
            <a:avLst/>
          </a:prstGeom>
        </p:spPr>
      </p:pic>
      <p:sp>
        <p:nvSpPr>
          <p:cNvPr id="8" name="TextBox 7"/>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000100" y="1467137"/>
            <a:ext cx="3500462"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④物料的拾取性能</a:t>
            </a:r>
            <a:endParaRPr lang="zh-CN" altLang="en-US" sz="2400" b="1" dirty="0">
              <a:latin typeface="楷体" pitchFamily="49" charset="-122"/>
              <a:ea typeface="楷体" pitchFamily="49" charset="-122"/>
            </a:endParaRPr>
          </a:p>
        </p:txBody>
      </p:sp>
      <p:sp>
        <p:nvSpPr>
          <p:cNvPr id="7" name="TextBox 6"/>
          <p:cNvSpPr txBox="1"/>
          <p:nvPr/>
        </p:nvSpPr>
        <p:spPr>
          <a:xfrm>
            <a:off x="1000100" y="2395831"/>
            <a:ext cx="7286676" cy="461665"/>
          </a:xfrm>
          <a:prstGeom prst="rect">
            <a:avLst/>
          </a:prstGeom>
          <a:noFill/>
        </p:spPr>
        <p:txBody>
          <a:bodyPr wrap="square" rtlCol="0">
            <a:spAutoFit/>
          </a:bodyPr>
          <a:lstStyle/>
          <a:p>
            <a:r>
              <a:rPr lang="zh-CN" altLang="en-US" sz="2400" b="1" dirty="0" smtClean="0">
                <a:solidFill>
                  <a:srgbClr val="0070C0"/>
                </a:solidFill>
                <a:latin typeface="楷体" pitchFamily="49" charset="-122"/>
                <a:ea typeface="楷体" pitchFamily="49" charset="-122"/>
              </a:rPr>
              <a:t>物料参数：尺寸</a:t>
            </a:r>
            <a:r>
              <a:rPr lang="en-US" altLang="zh-CN" sz="2400" b="1" dirty="0" smtClean="0">
                <a:solidFill>
                  <a:srgbClr val="0070C0"/>
                </a:solidFill>
                <a:latin typeface="楷体" pitchFamily="49" charset="-122"/>
                <a:ea typeface="楷体" pitchFamily="49" charset="-122"/>
              </a:rPr>
              <a:t>25mm</a:t>
            </a:r>
            <a:r>
              <a:rPr lang="zh-CN" altLang="en-US" sz="2400" b="1" dirty="0" smtClean="0">
                <a:solidFill>
                  <a:srgbClr val="0070C0"/>
                </a:solidFill>
                <a:latin typeface="楷体" pitchFamily="49" charset="-122"/>
                <a:ea typeface="楷体" pitchFamily="49" charset="-122"/>
              </a:rPr>
              <a:t> </a:t>
            </a:r>
            <a:r>
              <a:rPr lang="en-US" altLang="zh-CN" sz="2400" b="1" dirty="0" smtClean="0">
                <a:solidFill>
                  <a:srgbClr val="0070C0"/>
                </a:solidFill>
                <a:latin typeface="楷体" pitchFamily="49" charset="-122"/>
                <a:ea typeface="楷体" pitchFamily="49" charset="-122"/>
              </a:rPr>
              <a:t>× 300mm</a:t>
            </a:r>
            <a:r>
              <a:rPr lang="zh-CN" altLang="en-US" sz="2400" b="1" dirty="0" smtClean="0">
                <a:solidFill>
                  <a:srgbClr val="0070C0"/>
                </a:solidFill>
                <a:latin typeface="楷体" pitchFamily="49" charset="-122"/>
                <a:ea typeface="楷体" pitchFamily="49" charset="-122"/>
              </a:rPr>
              <a:t> </a:t>
            </a:r>
            <a:r>
              <a:rPr lang="en-US" altLang="zh-CN" sz="2400" b="1" dirty="0" smtClean="0">
                <a:solidFill>
                  <a:srgbClr val="0070C0"/>
                </a:solidFill>
                <a:latin typeface="楷体" pitchFamily="49" charset="-122"/>
                <a:ea typeface="楷体" pitchFamily="49" charset="-122"/>
              </a:rPr>
              <a:t>× 25mm</a:t>
            </a:r>
            <a:r>
              <a:rPr lang="zh-CN" altLang="en-US" sz="2400" b="1" dirty="0" smtClean="0">
                <a:solidFill>
                  <a:srgbClr val="0070C0"/>
                </a:solidFill>
                <a:latin typeface="楷体" pitchFamily="49" charset="-122"/>
                <a:ea typeface="楷体" pitchFamily="49" charset="-122"/>
              </a:rPr>
              <a:t>；重量</a:t>
            </a:r>
            <a:r>
              <a:rPr lang="en-US" altLang="zh-CN" sz="2400" b="1" dirty="0" smtClean="0">
                <a:solidFill>
                  <a:srgbClr val="0070C0"/>
                </a:solidFill>
                <a:latin typeface="楷体" pitchFamily="49" charset="-122"/>
                <a:ea typeface="楷体" pitchFamily="49" charset="-122"/>
              </a:rPr>
              <a:t>1kg</a:t>
            </a:r>
            <a:endParaRPr lang="zh-CN" altLang="en-US" sz="2400" b="1" dirty="0">
              <a:solidFill>
                <a:srgbClr val="0070C0"/>
              </a:solidFill>
              <a:latin typeface="楷体" pitchFamily="49" charset="-122"/>
              <a:ea typeface="楷体" pitchFamily="49" charset="-122"/>
            </a:endParaRPr>
          </a:p>
        </p:txBody>
      </p:sp>
      <p:pic>
        <p:nvPicPr>
          <p:cNvPr id="8" name="图片 7" descr="1203.jpg"/>
          <p:cNvPicPr>
            <a:picLocks noChangeAspect="1"/>
          </p:cNvPicPr>
          <p:nvPr/>
        </p:nvPicPr>
        <p:blipFill>
          <a:blip r:embed="rId2"/>
          <a:stretch>
            <a:fillRect/>
          </a:stretch>
        </p:blipFill>
        <p:spPr>
          <a:xfrm>
            <a:off x="1000100" y="3143248"/>
            <a:ext cx="7000924" cy="2634756"/>
          </a:xfrm>
          <a:prstGeom prst="rect">
            <a:avLst/>
          </a:prstGeom>
        </p:spPr>
      </p:pic>
      <p:sp>
        <p:nvSpPr>
          <p:cNvPr id="9" name="TextBox 8"/>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857224" y="1428736"/>
            <a:ext cx="2428892" cy="461665"/>
          </a:xfrm>
          <a:prstGeom prst="rect">
            <a:avLst/>
          </a:prstGeom>
          <a:noFill/>
        </p:spPr>
        <p:txBody>
          <a:bodyPr wrap="square" rtlCol="0">
            <a:spAutoFit/>
          </a:bodyPr>
          <a:lstStyle/>
          <a:p>
            <a:r>
              <a:rPr lang="en-US" altLang="zh-CN" sz="2400" b="1" dirty="0" smtClean="0">
                <a:solidFill>
                  <a:schemeClr val="tx1">
                    <a:lumMod val="95000"/>
                    <a:lumOff val="5000"/>
                  </a:schemeClr>
                </a:solidFill>
                <a:latin typeface="楷体" pitchFamily="49" charset="-122"/>
                <a:ea typeface="楷体" pitchFamily="49" charset="-122"/>
              </a:rPr>
              <a:t>⑤</a:t>
            </a:r>
            <a:r>
              <a:rPr lang="zh-CN" altLang="en-US" sz="2400" b="1" dirty="0" smtClean="0">
                <a:solidFill>
                  <a:schemeClr val="tx1">
                    <a:lumMod val="95000"/>
                    <a:lumOff val="5000"/>
                  </a:schemeClr>
                </a:solidFill>
                <a:latin typeface="楷体" pitchFamily="49" charset="-122"/>
                <a:ea typeface="楷体" pitchFamily="49" charset="-122"/>
              </a:rPr>
              <a:t>环境要求</a:t>
            </a:r>
            <a:endParaRPr lang="zh-CN" altLang="en-US" sz="2400" b="1" dirty="0">
              <a:solidFill>
                <a:schemeClr val="tx1">
                  <a:lumMod val="95000"/>
                  <a:lumOff val="5000"/>
                </a:schemeClr>
              </a:solidFill>
              <a:latin typeface="楷体" pitchFamily="49" charset="-122"/>
              <a:ea typeface="楷体" pitchFamily="49" charset="-122"/>
            </a:endParaRPr>
          </a:p>
        </p:txBody>
      </p:sp>
      <p:pic>
        <p:nvPicPr>
          <p:cNvPr id="7" name="图片 6" descr="1204.jpg"/>
          <p:cNvPicPr>
            <a:picLocks noChangeAspect="1"/>
          </p:cNvPicPr>
          <p:nvPr/>
        </p:nvPicPr>
        <p:blipFill>
          <a:blip r:embed="rId2"/>
          <a:stretch>
            <a:fillRect/>
          </a:stretch>
        </p:blipFill>
        <p:spPr>
          <a:xfrm>
            <a:off x="418792" y="2285992"/>
            <a:ext cx="8510926" cy="4000528"/>
          </a:xfrm>
          <a:prstGeom prst="rect">
            <a:avLst/>
          </a:prstGeom>
        </p:spPr>
      </p:pic>
      <p:sp>
        <p:nvSpPr>
          <p:cNvPr id="8" name="TextBox 7"/>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357298"/>
            <a:ext cx="7929618" cy="5401479"/>
          </a:xfrm>
          <a:prstGeom prst="rect">
            <a:avLst/>
          </a:prstGeom>
          <a:noFill/>
        </p:spPr>
        <p:txBody>
          <a:bodyPr wrap="square" rtlCol="0">
            <a:spAutoFit/>
          </a:bodyPr>
          <a:lstStyle/>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1</a:t>
            </a:r>
            <a:r>
              <a:rPr lang="zh-CN" altLang="en-US" sz="2300" dirty="0" smtClean="0">
                <a:latin typeface="楷体" pitchFamily="49" charset="-122"/>
                <a:ea typeface="楷体" pitchFamily="49" charset="-122"/>
              </a:rPr>
              <a:t>．了解工业机器人的发展概况</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2</a:t>
            </a:r>
            <a:r>
              <a:rPr lang="zh-CN" altLang="en-US" sz="2300" dirty="0" smtClean="0">
                <a:latin typeface="楷体" pitchFamily="49" charset="-122"/>
                <a:ea typeface="楷体" pitchFamily="49" charset="-122"/>
              </a:rPr>
              <a:t>．了解机器人的定义</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3</a:t>
            </a:r>
            <a:r>
              <a:rPr lang="zh-CN" altLang="en-US" sz="2300" dirty="0" smtClean="0">
                <a:latin typeface="楷体" pitchFamily="49" charset="-122"/>
                <a:ea typeface="楷体" pitchFamily="49" charset="-122"/>
              </a:rPr>
              <a:t>．认识机器人的发展史</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4</a:t>
            </a:r>
            <a:r>
              <a:rPr lang="zh-CN" altLang="en-US" sz="2300" dirty="0" smtClean="0">
                <a:latin typeface="楷体" pitchFamily="49" charset="-122"/>
                <a:ea typeface="楷体" pitchFamily="49" charset="-122"/>
              </a:rPr>
              <a:t>．了解机器人的分类</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5</a:t>
            </a:r>
            <a:r>
              <a:rPr lang="zh-CN" altLang="en-US" sz="2300" dirty="0" smtClean="0">
                <a:latin typeface="楷体" pitchFamily="49" charset="-122"/>
                <a:ea typeface="楷体" pitchFamily="49" charset="-122"/>
              </a:rPr>
              <a:t>．掌握机器人的系统构成</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6</a:t>
            </a:r>
            <a:r>
              <a:rPr lang="zh-CN" altLang="en-US" sz="2300" dirty="0" smtClean="0">
                <a:latin typeface="楷体" pitchFamily="49" charset="-122"/>
                <a:ea typeface="楷体" pitchFamily="49" charset="-122"/>
              </a:rPr>
              <a:t>．认识工业机器人在汽车制造业中的应用</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7</a:t>
            </a:r>
            <a:r>
              <a:rPr lang="zh-CN" altLang="en-US" sz="2300" dirty="0" smtClean="0">
                <a:latin typeface="楷体" pitchFamily="49" charset="-122"/>
                <a:ea typeface="楷体" pitchFamily="49" charset="-122"/>
              </a:rPr>
              <a:t>．了解</a:t>
            </a:r>
            <a:r>
              <a:rPr lang="en-US" altLang="zh-CN" sz="2300" dirty="0" smtClean="0">
                <a:latin typeface="楷体" pitchFamily="49" charset="-122"/>
                <a:ea typeface="楷体" pitchFamily="49" charset="-122"/>
              </a:rPr>
              <a:t>ABB </a:t>
            </a:r>
            <a:r>
              <a:rPr lang="zh-CN" altLang="en-US" sz="2300" dirty="0" smtClean="0">
                <a:latin typeface="楷体" pitchFamily="49" charset="-122"/>
                <a:ea typeface="楷体" pitchFamily="49" charset="-122"/>
              </a:rPr>
              <a:t>工业机器人的发展状况</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8</a:t>
            </a:r>
            <a:r>
              <a:rPr lang="zh-CN" altLang="en-US" sz="2300" dirty="0" smtClean="0">
                <a:latin typeface="楷体" pitchFamily="49" charset="-122"/>
                <a:ea typeface="楷体" pitchFamily="49" charset="-122"/>
              </a:rPr>
              <a:t>．了解工业机器人相关资源下载的方法</a:t>
            </a:r>
          </a:p>
          <a:p>
            <a:r>
              <a:rPr lang="zh-CN" altLang="en-US" sz="2300" dirty="0" smtClean="0">
                <a:latin typeface="楷体" pitchFamily="49" charset="-122"/>
                <a:ea typeface="楷体" pitchFamily="49" charset="-122"/>
              </a:rPr>
              <a:t> </a:t>
            </a:r>
            <a:r>
              <a:rPr lang="en-US" altLang="zh-CN" sz="2300" dirty="0" smtClean="0">
                <a:latin typeface="楷体" pitchFamily="49" charset="-122"/>
                <a:ea typeface="楷体" pitchFamily="49" charset="-122"/>
              </a:rPr>
              <a:t>9</a:t>
            </a:r>
            <a:r>
              <a:rPr lang="zh-CN" altLang="en-US" sz="2300" dirty="0" smtClean="0">
                <a:latin typeface="楷体" pitchFamily="49" charset="-122"/>
                <a:ea typeface="楷体" pitchFamily="49" charset="-122"/>
              </a:rPr>
              <a:t>．了解</a:t>
            </a:r>
            <a:r>
              <a:rPr lang="en-US" altLang="zh-CN" sz="2300" dirty="0" smtClean="0">
                <a:latin typeface="楷体" pitchFamily="49" charset="-122"/>
                <a:ea typeface="楷体" pitchFamily="49" charset="-122"/>
              </a:rPr>
              <a:t>ABB </a:t>
            </a:r>
            <a:r>
              <a:rPr lang="zh-CN" altLang="en-US" sz="2300" dirty="0" smtClean="0">
                <a:latin typeface="楷体" pitchFamily="49" charset="-122"/>
                <a:ea typeface="楷体" pitchFamily="49" charset="-122"/>
              </a:rPr>
              <a:t>工业机器人的产品系列</a:t>
            </a:r>
          </a:p>
          <a:p>
            <a:r>
              <a:rPr lang="en-US" altLang="zh-CN" sz="2300" dirty="0" smtClean="0">
                <a:latin typeface="楷体" pitchFamily="49" charset="-122"/>
                <a:ea typeface="楷体" pitchFamily="49" charset="-122"/>
              </a:rPr>
              <a:t>10</a:t>
            </a:r>
            <a:r>
              <a:rPr lang="zh-CN" altLang="en-US" sz="2300" dirty="0" smtClean="0">
                <a:latin typeface="楷体" pitchFamily="49" charset="-122"/>
                <a:ea typeface="楷体" pitchFamily="49" charset="-122"/>
              </a:rPr>
              <a:t>．了解</a:t>
            </a:r>
            <a:r>
              <a:rPr lang="en-US" altLang="zh-CN" sz="2300" dirty="0" smtClean="0">
                <a:latin typeface="楷体" pitchFamily="49" charset="-122"/>
                <a:ea typeface="楷体" pitchFamily="49" charset="-122"/>
              </a:rPr>
              <a:t>ABB </a:t>
            </a:r>
            <a:r>
              <a:rPr lang="zh-CN" altLang="en-US" sz="2300" dirty="0" smtClean="0">
                <a:latin typeface="楷体" pitchFamily="49" charset="-122"/>
                <a:ea typeface="楷体" pitchFamily="49" charset="-122"/>
              </a:rPr>
              <a:t>工业机器人的相关参数</a:t>
            </a:r>
          </a:p>
          <a:p>
            <a:r>
              <a:rPr lang="en-US" altLang="zh-CN" sz="2300" dirty="0" smtClean="0">
                <a:latin typeface="楷体" pitchFamily="49" charset="-122"/>
                <a:ea typeface="楷体" pitchFamily="49" charset="-122"/>
              </a:rPr>
              <a:t>11</a:t>
            </a:r>
            <a:r>
              <a:rPr lang="zh-CN" altLang="en-US" sz="2300" dirty="0" smtClean="0">
                <a:latin typeface="楷体" pitchFamily="49" charset="-122"/>
                <a:ea typeface="楷体" pitchFamily="49" charset="-122"/>
              </a:rPr>
              <a:t>．掌握用好工业机器人的要求</a:t>
            </a:r>
          </a:p>
          <a:p>
            <a:r>
              <a:rPr lang="en-US" altLang="zh-CN" sz="2300" dirty="0" smtClean="0">
                <a:latin typeface="楷体" pitchFamily="49" charset="-122"/>
                <a:ea typeface="楷体" pitchFamily="49" charset="-122"/>
              </a:rPr>
              <a:t>12</a:t>
            </a:r>
            <a:r>
              <a:rPr lang="zh-CN" altLang="en-US" sz="2300" dirty="0" smtClean="0">
                <a:latin typeface="楷体" pitchFamily="49" charset="-122"/>
                <a:ea typeface="楷体" pitchFamily="49" charset="-122"/>
              </a:rPr>
              <a:t>．学会下载</a:t>
            </a:r>
            <a:r>
              <a:rPr lang="en-US" altLang="zh-CN" sz="2300" dirty="0" err="1" smtClean="0">
                <a:latin typeface="楷体" pitchFamily="49" charset="-122"/>
                <a:ea typeface="楷体" pitchFamily="49" charset="-122"/>
              </a:rPr>
              <a:t>RobotStudio</a:t>
            </a:r>
            <a:endParaRPr lang="en-US" altLang="zh-CN" sz="2300" dirty="0" smtClean="0">
              <a:latin typeface="楷体" pitchFamily="49" charset="-122"/>
              <a:ea typeface="楷体" pitchFamily="49" charset="-122"/>
            </a:endParaRPr>
          </a:p>
          <a:p>
            <a:r>
              <a:rPr lang="en-US" altLang="zh-CN" sz="2300" dirty="0" smtClean="0">
                <a:latin typeface="楷体" pitchFamily="49" charset="-122"/>
                <a:ea typeface="楷体" pitchFamily="49" charset="-122"/>
              </a:rPr>
              <a:t>13</a:t>
            </a:r>
            <a:r>
              <a:rPr lang="zh-CN" altLang="en-US" sz="2300" dirty="0" smtClean="0">
                <a:latin typeface="楷体" pitchFamily="49" charset="-122"/>
                <a:ea typeface="楷体" pitchFamily="49" charset="-122"/>
              </a:rPr>
              <a:t>．学会</a:t>
            </a:r>
            <a:r>
              <a:rPr lang="en-US" altLang="zh-CN" sz="2300" dirty="0" err="1" smtClean="0">
                <a:latin typeface="楷体" pitchFamily="49" charset="-122"/>
                <a:ea typeface="楷体" pitchFamily="49" charset="-122"/>
              </a:rPr>
              <a:t>RobotStudio</a:t>
            </a:r>
            <a:r>
              <a:rPr lang="en-US" altLang="zh-CN" sz="2300" dirty="0" smtClean="0">
                <a:latin typeface="楷体" pitchFamily="49" charset="-122"/>
                <a:ea typeface="楷体" pitchFamily="49" charset="-122"/>
              </a:rPr>
              <a:t> </a:t>
            </a:r>
            <a:r>
              <a:rPr lang="zh-CN" altLang="en-US" sz="2300" dirty="0" smtClean="0">
                <a:latin typeface="楷体" pitchFamily="49" charset="-122"/>
                <a:ea typeface="楷体" pitchFamily="49" charset="-122"/>
              </a:rPr>
              <a:t>的正确安装</a:t>
            </a:r>
          </a:p>
          <a:p>
            <a:r>
              <a:rPr lang="en-US" altLang="zh-CN" sz="2300" dirty="0" smtClean="0">
                <a:latin typeface="楷体" pitchFamily="49" charset="-122"/>
                <a:ea typeface="楷体" pitchFamily="49" charset="-122"/>
              </a:rPr>
              <a:t>14</a:t>
            </a:r>
            <a:r>
              <a:rPr lang="zh-CN" altLang="en-US" sz="2300" dirty="0" smtClean="0">
                <a:latin typeface="楷体" pitchFamily="49" charset="-122"/>
                <a:ea typeface="楷体" pitchFamily="49" charset="-122"/>
              </a:rPr>
              <a:t>．了解</a:t>
            </a:r>
            <a:r>
              <a:rPr lang="en-US" altLang="zh-CN" sz="2300" dirty="0" err="1" smtClean="0">
                <a:latin typeface="楷体" pitchFamily="49" charset="-122"/>
                <a:ea typeface="楷体" pitchFamily="49" charset="-122"/>
              </a:rPr>
              <a:t>RobotStudio</a:t>
            </a:r>
            <a:r>
              <a:rPr lang="en-US" altLang="zh-CN" sz="2300" dirty="0" smtClean="0">
                <a:latin typeface="楷体" pitchFamily="49" charset="-122"/>
                <a:ea typeface="楷体" pitchFamily="49" charset="-122"/>
              </a:rPr>
              <a:t> </a:t>
            </a:r>
            <a:r>
              <a:rPr lang="zh-CN" altLang="en-US" sz="2300" dirty="0" smtClean="0">
                <a:latin typeface="楷体" pitchFamily="49" charset="-122"/>
                <a:ea typeface="楷体" pitchFamily="49" charset="-122"/>
              </a:rPr>
              <a:t>软件界面的构成</a:t>
            </a:r>
          </a:p>
          <a:p>
            <a:r>
              <a:rPr lang="en-US" altLang="zh-CN" sz="2300" dirty="0" smtClean="0">
                <a:latin typeface="楷体" pitchFamily="49" charset="-122"/>
                <a:ea typeface="楷体" pitchFamily="49" charset="-122"/>
              </a:rPr>
              <a:t>15</a:t>
            </a:r>
            <a:r>
              <a:rPr lang="zh-CN" altLang="en-US" sz="2300" dirty="0" smtClean="0">
                <a:latin typeface="楷体" pitchFamily="49" charset="-122"/>
                <a:ea typeface="楷体" pitchFamily="49" charset="-122"/>
              </a:rPr>
              <a:t>．掌握</a:t>
            </a:r>
            <a:r>
              <a:rPr lang="en-US" altLang="zh-CN" sz="2300" dirty="0" err="1" smtClean="0">
                <a:latin typeface="楷体" pitchFamily="49" charset="-122"/>
                <a:ea typeface="楷体" pitchFamily="49" charset="-122"/>
              </a:rPr>
              <a:t>RobotStudio</a:t>
            </a:r>
            <a:r>
              <a:rPr lang="en-US" altLang="zh-CN" sz="2300" dirty="0" smtClean="0">
                <a:latin typeface="楷体" pitchFamily="49" charset="-122"/>
                <a:ea typeface="楷体" pitchFamily="49" charset="-122"/>
              </a:rPr>
              <a:t> </a:t>
            </a:r>
            <a:r>
              <a:rPr lang="zh-CN" altLang="en-US" sz="2300" dirty="0" smtClean="0">
                <a:latin typeface="楷体" pitchFamily="49" charset="-122"/>
                <a:ea typeface="楷体" pitchFamily="49" charset="-122"/>
              </a:rPr>
              <a:t>界面恢复默认的操作方法</a:t>
            </a:r>
            <a:endParaRPr lang="zh-CN" altLang="en-US" sz="2300" dirty="0">
              <a:latin typeface="楷体" pitchFamily="49" charset="-122"/>
              <a:ea typeface="楷体" pitchFamily="49" charset="-122"/>
            </a:endParaRPr>
          </a:p>
        </p:txBody>
      </p:sp>
      <p:sp>
        <p:nvSpPr>
          <p:cNvPr id="7" name="TextBox 6"/>
          <p:cNvSpPr txBox="1"/>
          <p:nvPr/>
        </p:nvSpPr>
        <p:spPr>
          <a:xfrm>
            <a:off x="3428992" y="214290"/>
            <a:ext cx="2214578"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71472" y="1500174"/>
            <a:ext cx="378621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IRB 120 </a:t>
            </a:r>
            <a:r>
              <a:rPr lang="zh-CN" altLang="en-US" sz="2800" b="1" dirty="0" smtClean="0">
                <a:solidFill>
                  <a:srgbClr val="7030A0"/>
                </a:solidFill>
                <a:latin typeface="楷体" pitchFamily="49" charset="-122"/>
                <a:ea typeface="楷体" pitchFamily="49" charset="-122"/>
              </a:rPr>
              <a:t>的载荷</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714348" y="2357430"/>
            <a:ext cx="3143272" cy="3046988"/>
          </a:xfrm>
          <a:prstGeom prst="rect">
            <a:avLst/>
          </a:prstGeom>
          <a:noFill/>
        </p:spPr>
        <p:txBody>
          <a:bodyPr wrap="square" rtlCol="0">
            <a:spAutoFit/>
          </a:bodyPr>
          <a:lstStyle/>
          <a:p>
            <a:r>
              <a:rPr lang="zh-CN" altLang="en-US" sz="2400" dirty="0" smtClean="0">
                <a:latin typeface="楷体" pitchFamily="49" charset="-122"/>
                <a:ea typeface="楷体" pitchFamily="49" charset="-122"/>
              </a:rPr>
              <a:t>指机器人在工作范围内的位姿上所能承受的最大重量（负载重量</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末端执行器重量）。</a:t>
            </a:r>
            <a:endParaRPr lang="en-US" altLang="zh-CN" sz="2400" dirty="0" smtClean="0">
              <a:latin typeface="楷体" pitchFamily="49" charset="-122"/>
              <a:ea typeface="楷体" pitchFamily="49" charset="-122"/>
            </a:endParaRPr>
          </a:p>
          <a:p>
            <a:endParaRPr lang="zh-CN" altLang="en-US"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为保证安全，承载能力被确定为高速度运行时的承载能力。</a:t>
            </a:r>
            <a:endParaRPr lang="zh-CN" altLang="en-US" sz="2400" dirty="0">
              <a:latin typeface="楷体" pitchFamily="49" charset="-122"/>
              <a:ea typeface="楷体" pitchFamily="49" charset="-122"/>
            </a:endParaRPr>
          </a:p>
        </p:txBody>
      </p:sp>
      <p:pic>
        <p:nvPicPr>
          <p:cNvPr id="9" name="图片 8" descr="1410载荷图.jpg"/>
          <p:cNvPicPr>
            <a:picLocks noChangeAspect="1"/>
          </p:cNvPicPr>
          <p:nvPr/>
        </p:nvPicPr>
        <p:blipFill>
          <a:blip r:embed="rId2"/>
          <a:stretch>
            <a:fillRect/>
          </a:stretch>
        </p:blipFill>
        <p:spPr>
          <a:xfrm>
            <a:off x="4714876" y="1571612"/>
            <a:ext cx="3929090" cy="4679937"/>
          </a:xfrm>
          <a:prstGeom prst="rect">
            <a:avLst/>
          </a:prstGeom>
        </p:spPr>
      </p:pic>
      <p:sp>
        <p:nvSpPr>
          <p:cNvPr id="10" name="TextBox 9"/>
          <p:cNvSpPr txBox="1"/>
          <p:nvPr/>
        </p:nvSpPr>
        <p:spPr>
          <a:xfrm>
            <a:off x="5357818" y="6286520"/>
            <a:ext cx="3500462" cy="400110"/>
          </a:xfrm>
          <a:prstGeom prst="rect">
            <a:avLst/>
          </a:prstGeom>
          <a:noFill/>
        </p:spPr>
        <p:txBody>
          <a:bodyPr wrap="square" rtlCol="0">
            <a:spAutoFit/>
          </a:bodyPr>
          <a:lstStyle/>
          <a:p>
            <a:r>
              <a:rPr lang="en-US" altLang="zh-CN" sz="2000" dirty="0" smtClean="0">
                <a:latin typeface="楷体" pitchFamily="49" charset="-122"/>
                <a:ea typeface="楷体" pitchFamily="49" charset="-122"/>
              </a:rPr>
              <a:t>IRB 1410 </a:t>
            </a:r>
            <a:r>
              <a:rPr lang="zh-CN" altLang="en-US" sz="2000" dirty="0" smtClean="0">
                <a:latin typeface="楷体" pitchFamily="49" charset="-122"/>
                <a:ea typeface="楷体" pitchFamily="49" charset="-122"/>
              </a:rPr>
              <a:t>的载荷关系图</a:t>
            </a:r>
            <a:endParaRPr lang="zh-CN" altLang="en-US" sz="2000" dirty="0">
              <a:latin typeface="楷体" pitchFamily="49" charset="-122"/>
              <a:ea typeface="楷体" pitchFamily="49" charset="-122"/>
            </a:endParaRPr>
          </a:p>
        </p:txBody>
      </p:sp>
      <p:sp>
        <p:nvSpPr>
          <p:cNvPr id="11" name="TextBox 10"/>
          <p:cNvSpPr txBox="1"/>
          <p:nvPr/>
        </p:nvSpPr>
        <p:spPr>
          <a:xfrm>
            <a:off x="5929322" y="1714488"/>
            <a:ext cx="3000396" cy="1200329"/>
          </a:xfrm>
          <a:prstGeom prst="rect">
            <a:avLst/>
          </a:prstGeom>
          <a:noFill/>
        </p:spPr>
        <p:txBody>
          <a:bodyPr wrap="square" rtlCol="0">
            <a:spAutoFit/>
          </a:bodyPr>
          <a:lstStyle/>
          <a:p>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为安装工具的重心沿</a:t>
            </a:r>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轴到第六轴法兰盘中心的距离，</a:t>
            </a:r>
            <a:r>
              <a:rPr lang="en-US" altLang="zh-CN" dirty="0" smtClean="0">
                <a:latin typeface="楷体" pitchFamily="49" charset="-122"/>
                <a:ea typeface="楷体" pitchFamily="49" charset="-122"/>
              </a:rPr>
              <a:t>L </a:t>
            </a:r>
            <a:r>
              <a:rPr lang="zh-CN" altLang="en-US" dirty="0" smtClean="0">
                <a:latin typeface="楷体" pitchFamily="49" charset="-122"/>
                <a:ea typeface="楷体" pitchFamily="49" charset="-122"/>
              </a:rPr>
              <a:t>为安装工具的重心到</a:t>
            </a:r>
            <a:r>
              <a:rPr lang="en-US" altLang="zh-CN" dirty="0" smtClean="0">
                <a:latin typeface="楷体" pitchFamily="49" charset="-122"/>
                <a:ea typeface="楷体" pitchFamily="49" charset="-122"/>
              </a:rPr>
              <a:t>Z </a:t>
            </a:r>
            <a:r>
              <a:rPr lang="zh-CN" altLang="en-US" dirty="0" smtClean="0">
                <a:latin typeface="楷体" pitchFamily="49" charset="-122"/>
                <a:ea typeface="楷体" pitchFamily="49" charset="-122"/>
              </a:rPr>
              <a:t>轴的距离。</a:t>
            </a:r>
            <a:endParaRPr lang="zh-CN" altLang="en-US" dirty="0">
              <a:latin typeface="楷体" pitchFamily="49" charset="-122"/>
              <a:ea typeface="楷体" pitchFamily="49" charset="-122"/>
            </a:endParaRPr>
          </a:p>
        </p:txBody>
      </p:sp>
      <p:sp>
        <p:nvSpPr>
          <p:cNvPr id="12" name="TextBox 11"/>
          <p:cNvSpPr txBox="1"/>
          <p:nvPr/>
        </p:nvSpPr>
        <p:spPr>
          <a:xfrm>
            <a:off x="71406" y="285728"/>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1.5 ABB </a:t>
            </a:r>
            <a:r>
              <a:rPr lang="zh-CN" altLang="en-US" sz="3200" b="1" dirty="0" smtClean="0">
                <a:solidFill>
                  <a:srgbClr val="FF0000"/>
                </a:solidFill>
                <a:latin typeface="楷体" pitchFamily="49" charset="-122"/>
                <a:ea typeface="楷体" pitchFamily="49" charset="-122"/>
              </a:rPr>
              <a:t>工业机器人的主要型号与参数</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06" y="214290"/>
            <a:ext cx="821537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1.6 </a:t>
            </a:r>
            <a:r>
              <a:rPr lang="zh-CN" altLang="en-US" sz="3200" b="1" dirty="0" smtClean="0">
                <a:solidFill>
                  <a:srgbClr val="FF0000"/>
                </a:solidFill>
                <a:latin typeface="楷体" pitchFamily="49" charset="-122"/>
                <a:ea typeface="楷体" pitchFamily="49" charset="-122"/>
              </a:rPr>
              <a:t>怎样用好工业机器人</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642910" y="2143116"/>
            <a:ext cx="557216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）提高操作人员的综合素质</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642910" y="3071810"/>
            <a:ext cx="585791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）遵循正确的操作规程</a:t>
            </a:r>
            <a:endParaRPr lang="zh-CN" altLang="en-US" sz="2800" b="1" dirty="0">
              <a:solidFill>
                <a:srgbClr val="002060"/>
              </a:solidFill>
              <a:latin typeface="楷体" pitchFamily="49" charset="-122"/>
              <a:ea typeface="楷体" pitchFamily="49" charset="-122"/>
            </a:endParaRPr>
          </a:p>
        </p:txBody>
      </p:sp>
      <p:sp>
        <p:nvSpPr>
          <p:cNvPr id="9" name="TextBox 8"/>
          <p:cNvSpPr txBox="1"/>
          <p:nvPr/>
        </p:nvSpPr>
        <p:spPr>
          <a:xfrm>
            <a:off x="642910" y="3929066"/>
            <a:ext cx="6306597"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）尽可能提高工业机器人的开动率</a:t>
            </a:r>
            <a:endParaRPr lang="zh-CN" altLang="en-US" sz="2800" b="1"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85728"/>
            <a:ext cx="8001024"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1.7 </a:t>
            </a:r>
            <a:r>
              <a:rPr lang="zh-CN" altLang="en-US" sz="3200" b="1" dirty="0" smtClean="0">
                <a:solidFill>
                  <a:srgbClr val="FF0000"/>
                </a:solidFill>
                <a:latin typeface="楷体" pitchFamily="49" charset="-122"/>
                <a:ea typeface="楷体" pitchFamily="49" charset="-122"/>
              </a:rPr>
              <a:t>安装工业机器人仿真软件</a:t>
            </a:r>
            <a:r>
              <a:rPr lang="en-US" altLang="zh-CN" sz="3200" b="1" dirty="0" err="1" smtClean="0">
                <a:solidFill>
                  <a:srgbClr val="FF0000"/>
                </a:solidFill>
                <a:latin typeface="楷体" pitchFamily="49" charset="-122"/>
                <a:ea typeface="楷体" pitchFamily="49" charset="-122"/>
              </a:rPr>
              <a:t>RobotStudio</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214282" y="1428736"/>
            <a:ext cx="314327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）软件下载</a:t>
            </a:r>
            <a:endParaRPr lang="zh-CN" altLang="en-US" sz="2800" b="1" dirty="0">
              <a:solidFill>
                <a:srgbClr val="002060"/>
              </a:solidFill>
              <a:latin typeface="楷体" pitchFamily="49" charset="-122"/>
              <a:ea typeface="楷体" pitchFamily="49" charset="-122"/>
            </a:endParaRPr>
          </a:p>
        </p:txBody>
      </p:sp>
      <p:pic>
        <p:nvPicPr>
          <p:cNvPr id="9" name="图片 8" descr="ruanjian0.png"/>
          <p:cNvPicPr>
            <a:picLocks noChangeAspect="1"/>
          </p:cNvPicPr>
          <p:nvPr/>
        </p:nvPicPr>
        <p:blipFill>
          <a:blip r:embed="rId2"/>
          <a:stretch>
            <a:fillRect/>
          </a:stretch>
        </p:blipFill>
        <p:spPr>
          <a:xfrm>
            <a:off x="0" y="1928802"/>
            <a:ext cx="5764227" cy="3286148"/>
          </a:xfrm>
          <a:prstGeom prst="rect">
            <a:avLst/>
          </a:prstGeom>
        </p:spPr>
      </p:pic>
      <p:pic>
        <p:nvPicPr>
          <p:cNvPr id="6146" name="Picture 2"/>
          <p:cNvPicPr>
            <a:picLocks noChangeAspect="1" noChangeArrowheads="1"/>
          </p:cNvPicPr>
          <p:nvPr/>
        </p:nvPicPr>
        <p:blipFill>
          <a:blip r:embed="rId3"/>
          <a:srcRect/>
          <a:stretch>
            <a:fillRect/>
          </a:stretch>
        </p:blipFill>
        <p:spPr bwMode="auto">
          <a:xfrm>
            <a:off x="3558556" y="3795710"/>
            <a:ext cx="5585444" cy="306229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06" y="1405582"/>
            <a:ext cx="514353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）安装</a:t>
            </a:r>
            <a:r>
              <a:rPr lang="en-US" sz="2800" b="1" dirty="0" err="1" smtClean="0">
                <a:solidFill>
                  <a:srgbClr val="002060"/>
                </a:solidFill>
                <a:latin typeface="楷体" pitchFamily="49" charset="-122"/>
                <a:ea typeface="楷体" pitchFamily="49" charset="-122"/>
              </a:rPr>
              <a:t>RobotStudio</a:t>
            </a:r>
            <a:r>
              <a:rPr lang="zh-CN" altLang="en-US" sz="2800" b="1" dirty="0" smtClean="0">
                <a:solidFill>
                  <a:srgbClr val="002060"/>
                </a:solidFill>
                <a:latin typeface="楷体" pitchFamily="49" charset="-122"/>
                <a:ea typeface="楷体" pitchFamily="49" charset="-122"/>
              </a:rPr>
              <a:t>的操作</a:t>
            </a:r>
            <a:endParaRPr lang="zh-CN" altLang="en-US" sz="2800" dirty="0">
              <a:solidFill>
                <a:srgbClr val="002060"/>
              </a:solidFill>
              <a:latin typeface="楷体" pitchFamily="49" charset="-122"/>
              <a:ea typeface="楷体" pitchFamily="49" charset="-122"/>
            </a:endParaRPr>
          </a:p>
        </p:txBody>
      </p:sp>
      <p:pic>
        <p:nvPicPr>
          <p:cNvPr id="7" name="图片 6" descr="ruanjian2.jpg"/>
          <p:cNvPicPr>
            <a:picLocks noChangeAspect="1"/>
          </p:cNvPicPr>
          <p:nvPr/>
        </p:nvPicPr>
        <p:blipFill>
          <a:blip r:embed="rId2"/>
          <a:stretch>
            <a:fillRect/>
          </a:stretch>
        </p:blipFill>
        <p:spPr>
          <a:xfrm>
            <a:off x="500034" y="2071678"/>
            <a:ext cx="2800350" cy="1457325"/>
          </a:xfrm>
          <a:prstGeom prst="rect">
            <a:avLst/>
          </a:prstGeom>
        </p:spPr>
      </p:pic>
      <p:pic>
        <p:nvPicPr>
          <p:cNvPr id="8" name="图片 7" descr="ruanjian3.jpg"/>
          <p:cNvPicPr>
            <a:picLocks noChangeAspect="1"/>
          </p:cNvPicPr>
          <p:nvPr/>
        </p:nvPicPr>
        <p:blipFill>
          <a:blip r:embed="rId3"/>
          <a:stretch>
            <a:fillRect/>
          </a:stretch>
        </p:blipFill>
        <p:spPr>
          <a:xfrm>
            <a:off x="1785918" y="2928934"/>
            <a:ext cx="3076575" cy="1390650"/>
          </a:xfrm>
          <a:prstGeom prst="rect">
            <a:avLst/>
          </a:prstGeom>
        </p:spPr>
      </p:pic>
      <p:pic>
        <p:nvPicPr>
          <p:cNvPr id="10" name="图片 9" descr="ruanjian4.png"/>
          <p:cNvPicPr>
            <a:picLocks noChangeAspect="1"/>
          </p:cNvPicPr>
          <p:nvPr/>
        </p:nvPicPr>
        <p:blipFill>
          <a:blip r:embed="rId4"/>
          <a:stretch>
            <a:fillRect/>
          </a:stretch>
        </p:blipFill>
        <p:spPr>
          <a:xfrm>
            <a:off x="2285984" y="3714752"/>
            <a:ext cx="2619741" cy="1152686"/>
          </a:xfrm>
          <a:prstGeom prst="rect">
            <a:avLst/>
          </a:prstGeom>
        </p:spPr>
      </p:pic>
      <p:pic>
        <p:nvPicPr>
          <p:cNvPr id="11" name="图片 10" descr="ruanjian5.jpg"/>
          <p:cNvPicPr>
            <a:picLocks noChangeAspect="1"/>
          </p:cNvPicPr>
          <p:nvPr/>
        </p:nvPicPr>
        <p:blipFill>
          <a:blip r:embed="rId5"/>
          <a:stretch>
            <a:fillRect/>
          </a:stretch>
        </p:blipFill>
        <p:spPr>
          <a:xfrm>
            <a:off x="3357554" y="4286256"/>
            <a:ext cx="4371975" cy="2009775"/>
          </a:xfrm>
          <a:prstGeom prst="rect">
            <a:avLst/>
          </a:prstGeom>
        </p:spPr>
      </p:pic>
      <p:pic>
        <p:nvPicPr>
          <p:cNvPr id="12" name="图片 11" descr="ruanjian6.jpg"/>
          <p:cNvPicPr>
            <a:picLocks noChangeAspect="1"/>
          </p:cNvPicPr>
          <p:nvPr/>
        </p:nvPicPr>
        <p:blipFill>
          <a:blip r:embed="rId6"/>
          <a:stretch>
            <a:fillRect/>
          </a:stretch>
        </p:blipFill>
        <p:spPr>
          <a:xfrm>
            <a:off x="5133975" y="1214422"/>
            <a:ext cx="4010025" cy="2933700"/>
          </a:xfrm>
          <a:prstGeom prst="rect">
            <a:avLst/>
          </a:prstGeom>
        </p:spPr>
      </p:pic>
      <p:sp>
        <p:nvSpPr>
          <p:cNvPr id="13" name="TextBox 12"/>
          <p:cNvSpPr txBox="1"/>
          <p:nvPr/>
        </p:nvSpPr>
        <p:spPr>
          <a:xfrm>
            <a:off x="0" y="285728"/>
            <a:ext cx="8001024"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1.7 </a:t>
            </a:r>
            <a:r>
              <a:rPr lang="zh-CN" altLang="en-US" sz="3200" b="1" dirty="0" smtClean="0">
                <a:solidFill>
                  <a:srgbClr val="FF0000"/>
                </a:solidFill>
                <a:latin typeface="楷体" pitchFamily="49" charset="-122"/>
                <a:ea typeface="楷体" pitchFamily="49" charset="-122"/>
              </a:rPr>
              <a:t>安装工业机器人仿真软件</a:t>
            </a:r>
            <a:r>
              <a:rPr lang="en-US" altLang="zh-CN" sz="3200" b="1" dirty="0" err="1" smtClean="0">
                <a:solidFill>
                  <a:srgbClr val="FF0000"/>
                </a:solidFill>
                <a:latin typeface="楷体" pitchFamily="49" charset="-122"/>
                <a:ea typeface="楷体" pitchFamily="49" charset="-122"/>
              </a:rPr>
              <a:t>RobotStudio</a:t>
            </a:r>
            <a:endParaRPr lang="zh-CN" altLang="en-US" sz="3200" b="1" dirty="0">
              <a:solidFill>
                <a:srgbClr val="FF0000"/>
              </a:solidFill>
              <a:latin typeface="楷体" pitchFamily="49" charset="-122"/>
              <a:ea typeface="楷体" pitchFamily="49" charset="-122"/>
            </a:endParaRPr>
          </a:p>
        </p:txBody>
      </p:sp>
      <p:pic>
        <p:nvPicPr>
          <p:cNvPr id="15" name="图片 14" descr="100.jpg"/>
          <p:cNvPicPr>
            <a:picLocks noChangeAspect="1"/>
          </p:cNvPicPr>
          <p:nvPr/>
        </p:nvPicPr>
        <p:blipFill>
          <a:blip r:embed="rId7"/>
          <a:stretch>
            <a:fillRect/>
          </a:stretch>
        </p:blipFill>
        <p:spPr>
          <a:xfrm>
            <a:off x="5180934" y="4138613"/>
            <a:ext cx="3963066" cy="27193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linds(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85728"/>
            <a:ext cx="600079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1.8 </a:t>
            </a:r>
            <a:r>
              <a:rPr lang="en-US" altLang="zh-CN" sz="3200" b="1" dirty="0" err="1" smtClean="0">
                <a:solidFill>
                  <a:srgbClr val="FF0000"/>
                </a:solidFill>
                <a:latin typeface="楷体" pitchFamily="49" charset="-122"/>
                <a:ea typeface="楷体" pitchFamily="49" charset="-122"/>
              </a:rPr>
              <a:t>RobotStudio</a:t>
            </a:r>
            <a:r>
              <a:rPr lang="en-US" altLang="zh-CN"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的软件界面</a:t>
            </a:r>
            <a:endParaRPr lang="zh-CN" altLang="en-US" sz="3200" b="1" dirty="0">
              <a:solidFill>
                <a:srgbClr val="FF0000"/>
              </a:solidFill>
              <a:latin typeface="楷体" pitchFamily="49" charset="-122"/>
              <a:ea typeface="楷体" pitchFamily="49" charset="-122"/>
            </a:endParaRPr>
          </a:p>
        </p:txBody>
      </p:sp>
      <p:pic>
        <p:nvPicPr>
          <p:cNvPr id="7" name="图片 6" descr="ruanjian8.jpg"/>
          <p:cNvPicPr>
            <a:picLocks noChangeAspect="1"/>
          </p:cNvPicPr>
          <p:nvPr/>
        </p:nvPicPr>
        <p:blipFill>
          <a:blip r:embed="rId2"/>
          <a:stretch>
            <a:fillRect/>
          </a:stretch>
        </p:blipFill>
        <p:spPr>
          <a:xfrm>
            <a:off x="714348" y="2428868"/>
            <a:ext cx="5715040" cy="4440986"/>
          </a:xfrm>
          <a:prstGeom prst="rect">
            <a:avLst/>
          </a:prstGeom>
        </p:spPr>
      </p:pic>
      <p:sp>
        <p:nvSpPr>
          <p:cNvPr id="8" name="TextBox 7"/>
          <p:cNvSpPr txBox="1"/>
          <p:nvPr/>
        </p:nvSpPr>
        <p:spPr>
          <a:xfrm>
            <a:off x="428596" y="1643050"/>
            <a:ext cx="292895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）创建工作站</a:t>
            </a:r>
            <a:endParaRPr lang="zh-CN" altLang="en-US" sz="2800" b="1" dirty="0">
              <a:solidFill>
                <a:srgbClr val="002060"/>
              </a:solidFill>
              <a:latin typeface="楷体" pitchFamily="49" charset="-122"/>
              <a:ea typeface="楷体" pitchFamily="49" charset="-122"/>
            </a:endParaRPr>
          </a:p>
        </p:txBody>
      </p:sp>
      <p:sp>
        <p:nvSpPr>
          <p:cNvPr id="10" name="TextBox 9"/>
          <p:cNvSpPr txBox="1"/>
          <p:nvPr/>
        </p:nvSpPr>
        <p:spPr>
          <a:xfrm>
            <a:off x="5572132" y="1714488"/>
            <a:ext cx="3000396"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2. </a:t>
            </a:r>
            <a:r>
              <a:rPr lang="zh-CN" altLang="en-US" sz="2800" b="1" dirty="0" smtClean="0">
                <a:solidFill>
                  <a:srgbClr val="002060"/>
                </a:solidFill>
                <a:latin typeface="楷体" pitchFamily="49" charset="-122"/>
                <a:ea typeface="楷体" pitchFamily="49" charset="-122"/>
              </a:rPr>
              <a:t>界面说明（略）</a:t>
            </a:r>
            <a:endParaRPr lang="zh-CN" altLang="en-US" sz="2800" b="1" dirty="0">
              <a:solidFill>
                <a:srgbClr val="00206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06" y="1428736"/>
            <a:ext cx="65722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）恢复默认</a:t>
            </a:r>
            <a:r>
              <a:rPr lang="en-US" sz="2800" b="1" dirty="0" err="1" smtClean="0">
                <a:solidFill>
                  <a:srgbClr val="002060"/>
                </a:solidFill>
                <a:latin typeface="楷体" pitchFamily="49" charset="-122"/>
                <a:ea typeface="楷体" pitchFamily="49" charset="-122"/>
              </a:rPr>
              <a:t>RobotStudio</a:t>
            </a:r>
            <a:r>
              <a:rPr lang="zh-CN" altLang="en-US" sz="2800" b="1" dirty="0" smtClean="0">
                <a:solidFill>
                  <a:srgbClr val="002060"/>
                </a:solidFill>
                <a:latin typeface="楷体" pitchFamily="49" charset="-122"/>
                <a:ea typeface="楷体" pitchFamily="49" charset="-122"/>
              </a:rPr>
              <a:t>界面的操作</a:t>
            </a:r>
            <a:endParaRPr lang="zh-CN" altLang="en-US" sz="2800" b="1" dirty="0">
              <a:solidFill>
                <a:srgbClr val="002060"/>
              </a:solidFill>
              <a:latin typeface="楷体" pitchFamily="49" charset="-122"/>
              <a:ea typeface="楷体" pitchFamily="49" charset="-122"/>
            </a:endParaRPr>
          </a:p>
        </p:txBody>
      </p:sp>
      <p:pic>
        <p:nvPicPr>
          <p:cNvPr id="7" name="图片 6" descr="ruanjian9.png"/>
          <p:cNvPicPr>
            <a:picLocks noChangeAspect="1"/>
          </p:cNvPicPr>
          <p:nvPr/>
        </p:nvPicPr>
        <p:blipFill>
          <a:blip r:embed="rId2"/>
          <a:stretch>
            <a:fillRect/>
          </a:stretch>
        </p:blipFill>
        <p:spPr>
          <a:xfrm>
            <a:off x="0" y="2285992"/>
            <a:ext cx="5391903" cy="3943901"/>
          </a:xfrm>
          <a:prstGeom prst="rect">
            <a:avLst/>
          </a:prstGeom>
        </p:spPr>
      </p:pic>
      <p:pic>
        <p:nvPicPr>
          <p:cNvPr id="8" name="图片 7" descr="ruanjian10.jpg"/>
          <p:cNvPicPr>
            <a:picLocks noChangeAspect="1"/>
          </p:cNvPicPr>
          <p:nvPr/>
        </p:nvPicPr>
        <p:blipFill>
          <a:blip r:embed="rId3"/>
          <a:stretch>
            <a:fillRect/>
          </a:stretch>
        </p:blipFill>
        <p:spPr>
          <a:xfrm>
            <a:off x="2285984" y="2285992"/>
            <a:ext cx="6681174" cy="3929090"/>
          </a:xfrm>
          <a:prstGeom prst="rect">
            <a:avLst/>
          </a:prstGeom>
        </p:spPr>
      </p:pic>
      <p:sp>
        <p:nvSpPr>
          <p:cNvPr id="9" name="TextBox 8"/>
          <p:cNvSpPr txBox="1"/>
          <p:nvPr/>
        </p:nvSpPr>
        <p:spPr>
          <a:xfrm>
            <a:off x="0" y="285728"/>
            <a:ext cx="600079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1.8 </a:t>
            </a:r>
            <a:r>
              <a:rPr lang="en-US" altLang="zh-CN" sz="3200" b="1" dirty="0" err="1" smtClean="0">
                <a:solidFill>
                  <a:srgbClr val="FF0000"/>
                </a:solidFill>
                <a:latin typeface="楷体" pitchFamily="49" charset="-122"/>
                <a:ea typeface="楷体" pitchFamily="49" charset="-122"/>
              </a:rPr>
              <a:t>RobotStudio</a:t>
            </a:r>
            <a:r>
              <a:rPr lang="en-US" altLang="zh-CN"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的软件界面</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571604" y="2071678"/>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2</a:t>
            </a:r>
            <a:r>
              <a:rPr lang="zh-CN" altLang="en-US" sz="5400" b="1" dirty="0" smtClean="0">
                <a:solidFill>
                  <a:srgbClr val="002060"/>
                </a:solidFill>
                <a:latin typeface="楷体" pitchFamily="49" charset="-122"/>
                <a:ea typeface="楷体" pitchFamily="49" charset="-122"/>
              </a:rPr>
              <a:t>章 火花塞搬运</a:t>
            </a:r>
            <a:endParaRPr lang="zh-CN" altLang="en-US" sz="5400" b="1" dirty="0">
              <a:solidFill>
                <a:srgbClr val="002060"/>
              </a:solidFill>
              <a:latin typeface="楷体" pitchFamily="49" charset="-122"/>
              <a:ea typeface="楷体" pitchFamily="49" charset="-122"/>
            </a:endParaRPr>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8" name="图片 7" descr="01.jpg"/>
          <p:cNvPicPr>
            <a:picLocks noChangeAspect="1"/>
          </p:cNvPicPr>
          <p:nvPr/>
        </p:nvPicPr>
        <p:blipFill>
          <a:blip r:embed="rId2"/>
          <a:stretch>
            <a:fillRect/>
          </a:stretch>
        </p:blipFill>
        <p:spPr>
          <a:xfrm>
            <a:off x="6000760" y="3398719"/>
            <a:ext cx="2754637" cy="3244991"/>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714488"/>
            <a:ext cx="8572560" cy="4524315"/>
          </a:xfrm>
          <a:prstGeom prst="rect">
            <a:avLst/>
          </a:prstGeom>
          <a:noFill/>
        </p:spPr>
        <p:txBody>
          <a:bodyPr wrap="square" rtlCol="0">
            <a:spAutoFit/>
          </a:bodyPr>
          <a:lstStyle/>
          <a:p>
            <a:pPr>
              <a:lnSpc>
                <a:spcPct val="150000"/>
              </a:lnSpc>
            </a:pP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．了解机器人</a:t>
            </a:r>
            <a:r>
              <a:rPr lang="en-US" altLang="zh-CN" sz="2400" dirty="0" smtClean="0">
                <a:latin typeface="楷体" pitchFamily="49" charset="-122"/>
                <a:ea typeface="楷体" pitchFamily="49" charset="-122"/>
              </a:rPr>
              <a:t>I/O </a:t>
            </a:r>
            <a:r>
              <a:rPr lang="zh-CN" altLang="en-US" sz="2400" dirty="0" smtClean="0">
                <a:latin typeface="楷体" pitchFamily="49" charset="-122"/>
                <a:ea typeface="楷体" pitchFamily="49" charset="-122"/>
              </a:rPr>
              <a:t>板卡配置、常用数字</a:t>
            </a:r>
            <a:r>
              <a:rPr lang="en-US" altLang="zh-CN" sz="2400" dirty="0" smtClean="0">
                <a:latin typeface="楷体" pitchFamily="49" charset="-122"/>
                <a:ea typeface="楷体" pitchFamily="49" charset="-122"/>
              </a:rPr>
              <a:t>I/O </a:t>
            </a:r>
            <a:r>
              <a:rPr lang="zh-CN" altLang="en-US" sz="2400" dirty="0" smtClean="0">
                <a:latin typeface="楷体" pitchFamily="49" charset="-122"/>
                <a:ea typeface="楷体" pitchFamily="49" charset="-122"/>
              </a:rPr>
              <a:t>信号配置</a:t>
            </a:r>
          </a:p>
          <a:p>
            <a:pPr>
              <a:lnSpc>
                <a:spcPct val="150000"/>
              </a:lnSpc>
            </a:pP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．了解程序模块的导入操作</a:t>
            </a:r>
          </a:p>
          <a:p>
            <a:pPr>
              <a:lnSpc>
                <a:spcPct val="150000"/>
              </a:lnSpc>
            </a:pPr>
            <a:r>
              <a:rPr lang="en-US" altLang="zh-CN" sz="2400" dirty="0" smtClean="0">
                <a:latin typeface="楷体" pitchFamily="49" charset="-122"/>
                <a:ea typeface="楷体" pitchFamily="49" charset="-122"/>
              </a:rPr>
              <a:t>3</a:t>
            </a:r>
            <a:r>
              <a:rPr lang="zh-CN" altLang="en-US" sz="2400" dirty="0" smtClean="0">
                <a:latin typeface="楷体" pitchFamily="49" charset="-122"/>
                <a:ea typeface="楷体" pitchFamily="49" charset="-122"/>
              </a:rPr>
              <a:t>．认识搬运工具坐标系的设定、工件坐标系的设置、有效载荷</a:t>
            </a:r>
            <a:endParaRPr lang="en-US" altLang="zh-CN" sz="2400" dirty="0" smtClean="0">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   数据的设置</a:t>
            </a:r>
          </a:p>
          <a:p>
            <a:pPr>
              <a:lnSpc>
                <a:spcPct val="150000"/>
              </a:lnSpc>
            </a:pPr>
            <a:r>
              <a:rPr lang="en-US" altLang="zh-CN"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．掌握示教目标点操作</a:t>
            </a:r>
          </a:p>
          <a:p>
            <a:pPr>
              <a:lnSpc>
                <a:spcPct val="150000"/>
              </a:lnSpc>
            </a:pP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．认识搬运应用中的常用指令</a:t>
            </a:r>
          </a:p>
          <a:p>
            <a:pPr>
              <a:lnSpc>
                <a:spcPct val="150000"/>
              </a:lnSpc>
            </a:pPr>
            <a:r>
              <a:rPr lang="en-US" altLang="zh-CN"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．掌握</a:t>
            </a:r>
            <a:r>
              <a:rPr lang="en-US" altLang="zh-CN" sz="2400" dirty="0" smtClean="0">
                <a:latin typeface="楷体" pitchFamily="49" charset="-122"/>
                <a:ea typeface="楷体" pitchFamily="49" charset="-122"/>
              </a:rPr>
              <a:t>Offs </a:t>
            </a:r>
            <a:r>
              <a:rPr lang="zh-CN" altLang="en-US" sz="2400" dirty="0" smtClean="0">
                <a:latin typeface="楷体" pitchFamily="49" charset="-122"/>
                <a:ea typeface="楷体" pitchFamily="49" charset="-122"/>
              </a:rPr>
              <a:t>偏移函数的用法</a:t>
            </a:r>
          </a:p>
          <a:p>
            <a:pPr>
              <a:lnSpc>
                <a:spcPct val="150000"/>
              </a:lnSpc>
            </a:pPr>
            <a:r>
              <a:rPr lang="en-US" altLang="zh-CN" sz="2400" dirty="0" smtClean="0">
                <a:latin typeface="楷体" pitchFamily="49" charset="-122"/>
                <a:ea typeface="楷体" pitchFamily="49" charset="-122"/>
              </a:rPr>
              <a:t>7</a:t>
            </a:r>
            <a:r>
              <a:rPr lang="zh-CN" altLang="en-US" sz="2400" dirty="0" smtClean="0">
                <a:latin typeface="楷体" pitchFamily="49" charset="-122"/>
                <a:ea typeface="楷体" pitchFamily="49" charset="-122"/>
              </a:rPr>
              <a:t>．认识搬运程序编写技巧</a:t>
            </a:r>
            <a:endParaRPr lang="zh-CN" altLang="en-US" sz="2400" dirty="0">
              <a:latin typeface="楷体" pitchFamily="49" charset="-122"/>
              <a:ea typeface="楷体" pitchFamily="49" charset="-122"/>
            </a:endParaRPr>
          </a:p>
        </p:txBody>
      </p:sp>
      <p:sp>
        <p:nvSpPr>
          <p:cNvPr id="7" name="TextBox 6"/>
          <p:cNvSpPr txBox="1"/>
          <p:nvPr/>
        </p:nvSpPr>
        <p:spPr>
          <a:xfrm>
            <a:off x="3571868" y="214290"/>
            <a:ext cx="2000264"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214290"/>
            <a:ext cx="714380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2.1 </a:t>
            </a:r>
            <a:r>
              <a:rPr lang="zh-CN" altLang="en-US" sz="3200" b="1" dirty="0" smtClean="0">
                <a:solidFill>
                  <a:srgbClr val="FF0000"/>
                </a:solidFill>
                <a:latin typeface="楷体" pitchFamily="49" charset="-122"/>
                <a:ea typeface="楷体" pitchFamily="49" charset="-122"/>
              </a:rPr>
              <a:t>火花塞搬运任务描述</a:t>
            </a:r>
            <a:endParaRPr lang="zh-CN" altLang="en-US" sz="3200" b="1" dirty="0">
              <a:solidFill>
                <a:srgbClr val="FF0000"/>
              </a:solidFill>
              <a:latin typeface="楷体" pitchFamily="49" charset="-122"/>
              <a:ea typeface="楷体" pitchFamily="49" charset="-122"/>
            </a:endParaRPr>
          </a:p>
        </p:txBody>
      </p:sp>
      <p:pic>
        <p:nvPicPr>
          <p:cNvPr id="7170" name="图片 27"/>
          <p:cNvPicPr>
            <a:picLocks noChangeAspect="1" noChangeArrowheads="1"/>
          </p:cNvPicPr>
          <p:nvPr/>
        </p:nvPicPr>
        <p:blipFill>
          <a:blip r:embed="rId2"/>
          <a:srcRect/>
          <a:stretch>
            <a:fillRect/>
          </a:stretch>
        </p:blipFill>
        <p:spPr bwMode="auto">
          <a:xfrm>
            <a:off x="3214678" y="1714488"/>
            <a:ext cx="5804071" cy="4071966"/>
          </a:xfrm>
          <a:prstGeom prst="rect">
            <a:avLst/>
          </a:prstGeom>
          <a:noFill/>
          <a:ln w="9525">
            <a:noFill/>
            <a:miter lim="800000"/>
            <a:headEnd/>
            <a:tailEnd/>
          </a:ln>
        </p:spPr>
      </p:pic>
      <p:sp>
        <p:nvSpPr>
          <p:cNvPr id="7" name="TextBox 6"/>
          <p:cNvSpPr txBox="1"/>
          <p:nvPr/>
        </p:nvSpPr>
        <p:spPr>
          <a:xfrm>
            <a:off x="0" y="1631470"/>
            <a:ext cx="3143272" cy="4154984"/>
          </a:xfrm>
          <a:prstGeom prst="rect">
            <a:avLst/>
          </a:prstGeom>
          <a:noFill/>
        </p:spPr>
        <p:txBody>
          <a:bodyPr wrap="square" rtlCol="0">
            <a:spAutoFit/>
          </a:bodyPr>
          <a:lstStyle/>
          <a:p>
            <a:r>
              <a:rPr lang="zh-CN" altLang="en-US" sz="2400" dirty="0" smtClean="0"/>
              <a:t>工作站利用</a:t>
            </a:r>
            <a:r>
              <a:rPr lang="en-US" altLang="zh-CN" sz="2400" dirty="0" smtClean="0"/>
              <a:t>IRB1410 </a:t>
            </a:r>
            <a:r>
              <a:rPr lang="zh-CN" altLang="en-US" sz="2400" dirty="0" smtClean="0"/>
              <a:t>机器人将火花塞从一侧的工装板上搬运至另一侧；本工作站中已经预设搬运动作效果，需要在此工作站中依次完成</a:t>
            </a:r>
            <a:r>
              <a:rPr lang="en-US" altLang="zh-CN" sz="2400" dirty="0" smtClean="0"/>
              <a:t>I/O </a:t>
            </a:r>
            <a:r>
              <a:rPr lang="zh-CN" altLang="en-US" sz="2400" dirty="0" smtClean="0"/>
              <a:t>配置、程序数据创建、目标点示教、程序编写及调试，最终完成整个搬运工作站的搬运过程。</a:t>
            </a:r>
            <a:endParaRPr lang="zh-CN" altLang="en-US"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357158" y="1357298"/>
            <a:ext cx="3857652" cy="523220"/>
          </a:xfrm>
          <a:prstGeom prst="rect">
            <a:avLst/>
          </a:prstGeom>
          <a:noFill/>
        </p:spPr>
        <p:txBody>
          <a:bodyPr wrap="square" rtlCol="0">
            <a:spAutoFit/>
          </a:bodyPr>
          <a:lstStyle/>
          <a:p>
            <a:r>
              <a:rPr lang="en-US" altLang="zh-CN" sz="2800" b="1" dirty="0" smtClean="0">
                <a:solidFill>
                  <a:srgbClr val="002060"/>
                </a:solidFill>
                <a:latin typeface="楷体" pitchFamily="49" charset="-122"/>
                <a:ea typeface="楷体" pitchFamily="49" charset="-122"/>
              </a:rPr>
              <a:t>(1) I/O </a:t>
            </a:r>
            <a:r>
              <a:rPr lang="zh-CN" altLang="en-US" sz="2800" b="1" dirty="0" smtClean="0">
                <a:solidFill>
                  <a:srgbClr val="002060"/>
                </a:solidFill>
                <a:latin typeface="楷体" pitchFamily="49" charset="-122"/>
                <a:ea typeface="楷体" pitchFamily="49" charset="-122"/>
              </a:rPr>
              <a:t>板卡设置</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1071538" y="2000240"/>
            <a:ext cx="7715304" cy="1569660"/>
          </a:xfrm>
          <a:prstGeom prst="rect">
            <a:avLst/>
          </a:prstGeom>
          <a:noFill/>
        </p:spPr>
        <p:txBody>
          <a:bodyPr wrap="square" rtlCol="0">
            <a:spAutoFit/>
          </a:bodyPr>
          <a:lstStyle/>
          <a:p>
            <a:r>
              <a:rPr lang="en-US" altLang="zh-CN" sz="2400" dirty="0" smtClean="0">
                <a:latin typeface="楷体" pitchFamily="49" charset="-122"/>
                <a:ea typeface="楷体" pitchFamily="49" charset="-122"/>
              </a:rPr>
              <a:t>ABB </a:t>
            </a:r>
            <a:r>
              <a:rPr lang="zh-CN" altLang="en-US" sz="2400" dirty="0" smtClean="0">
                <a:latin typeface="楷体" pitchFamily="49" charset="-122"/>
                <a:ea typeface="楷体" pitchFamily="49" charset="-122"/>
              </a:rPr>
              <a:t>标准</a:t>
            </a:r>
            <a:r>
              <a:rPr lang="en-US" altLang="zh-CN" sz="2400" dirty="0" smtClean="0">
                <a:latin typeface="楷体" pitchFamily="49" charset="-122"/>
                <a:ea typeface="楷体" pitchFamily="49" charset="-122"/>
              </a:rPr>
              <a:t>I/O </a:t>
            </a:r>
            <a:r>
              <a:rPr lang="zh-CN" altLang="en-US" sz="2400" dirty="0" smtClean="0">
                <a:latin typeface="楷体" pitchFamily="49" charset="-122"/>
                <a:ea typeface="楷体" pitchFamily="49" charset="-122"/>
              </a:rPr>
              <a:t>板卡挂在</a:t>
            </a:r>
            <a:r>
              <a:rPr lang="en-US" altLang="zh-CN" sz="2400" dirty="0" err="1" smtClean="0">
                <a:latin typeface="楷体" pitchFamily="49" charset="-122"/>
                <a:ea typeface="楷体" pitchFamily="49" charset="-122"/>
              </a:rPr>
              <a:t>DeviceNet</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总线上，常用型号有</a:t>
            </a:r>
            <a:r>
              <a:rPr lang="en-US" altLang="zh-CN" sz="2400" dirty="0" smtClean="0">
                <a:latin typeface="楷体" pitchFamily="49" charset="-122"/>
                <a:ea typeface="楷体" pitchFamily="49" charset="-122"/>
              </a:rPr>
              <a:t>DSQC651</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8 </a:t>
            </a:r>
            <a:r>
              <a:rPr lang="zh-CN" altLang="en-US" sz="2400" dirty="0" smtClean="0">
                <a:latin typeface="楷体" pitchFamily="49" charset="-122"/>
                <a:ea typeface="楷体" pitchFamily="49" charset="-122"/>
              </a:rPr>
              <a:t>个数字输入、</a:t>
            </a:r>
            <a:r>
              <a:rPr lang="en-US" altLang="zh-CN" sz="2400" dirty="0" smtClean="0">
                <a:latin typeface="楷体" pitchFamily="49" charset="-122"/>
                <a:ea typeface="楷体" pitchFamily="49" charset="-122"/>
              </a:rPr>
              <a:t>8 </a:t>
            </a:r>
            <a:r>
              <a:rPr lang="zh-CN" altLang="en-US" sz="2400" dirty="0" smtClean="0">
                <a:latin typeface="楷体" pitchFamily="49" charset="-122"/>
                <a:ea typeface="楷体" pitchFamily="49" charset="-122"/>
              </a:rPr>
              <a:t>个数字输出、</a:t>
            </a:r>
            <a:r>
              <a:rPr lang="en-US" altLang="zh-CN" sz="2400" dirty="0" smtClean="0">
                <a:latin typeface="楷体" pitchFamily="49" charset="-122"/>
                <a:ea typeface="楷体" pitchFamily="49" charset="-122"/>
              </a:rPr>
              <a:t>2 </a:t>
            </a:r>
            <a:r>
              <a:rPr lang="zh-CN" altLang="en-US" sz="2400" dirty="0" smtClean="0">
                <a:latin typeface="楷体" pitchFamily="49" charset="-122"/>
                <a:ea typeface="楷体" pitchFamily="49" charset="-122"/>
              </a:rPr>
              <a:t>个模拟输出）、</a:t>
            </a:r>
            <a:r>
              <a:rPr lang="en-US" altLang="zh-CN" sz="2400" dirty="0" smtClean="0">
                <a:latin typeface="楷体" pitchFamily="49" charset="-122"/>
                <a:ea typeface="楷体" pitchFamily="49" charset="-122"/>
              </a:rPr>
              <a:t>DSQC652</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16 </a:t>
            </a:r>
            <a:r>
              <a:rPr lang="zh-CN" altLang="en-US" sz="2400" dirty="0" smtClean="0">
                <a:latin typeface="楷体" pitchFamily="49" charset="-122"/>
                <a:ea typeface="楷体" pitchFamily="49" charset="-122"/>
              </a:rPr>
              <a:t>个数字输入、</a:t>
            </a:r>
            <a:r>
              <a:rPr lang="en-US" altLang="zh-CN" sz="2400" dirty="0" smtClean="0">
                <a:latin typeface="楷体" pitchFamily="49" charset="-122"/>
                <a:ea typeface="楷体" pitchFamily="49" charset="-122"/>
              </a:rPr>
              <a:t>16 </a:t>
            </a:r>
            <a:r>
              <a:rPr lang="zh-CN" altLang="en-US" sz="2400" dirty="0" smtClean="0">
                <a:latin typeface="楷体" pitchFamily="49" charset="-122"/>
                <a:ea typeface="楷体" pitchFamily="49" charset="-122"/>
              </a:rPr>
              <a:t>个数字输出）。在系统中配置标准</a:t>
            </a:r>
            <a:r>
              <a:rPr lang="en-US" altLang="zh-CN" sz="2400" dirty="0" smtClean="0">
                <a:latin typeface="楷体" pitchFamily="49" charset="-122"/>
                <a:ea typeface="楷体" pitchFamily="49" charset="-122"/>
              </a:rPr>
              <a:t>I/O </a:t>
            </a:r>
            <a:r>
              <a:rPr lang="zh-CN" altLang="en-US" sz="2400" dirty="0" smtClean="0">
                <a:latin typeface="楷体" pitchFamily="49" charset="-122"/>
                <a:ea typeface="楷体" pitchFamily="49" charset="-122"/>
              </a:rPr>
              <a:t>板，至少需要设置以下四项参数</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 </a:t>
            </a:r>
            <a:endParaRPr lang="zh-CN" altLang="en-US" sz="2400" dirty="0">
              <a:latin typeface="楷体" pitchFamily="49" charset="-122"/>
              <a:ea typeface="楷体" pitchFamily="49" charset="-122"/>
            </a:endParaRPr>
          </a:p>
        </p:txBody>
      </p:sp>
      <p:pic>
        <p:nvPicPr>
          <p:cNvPr id="9" name="图片 8" descr="banka0.jpg"/>
          <p:cNvPicPr>
            <a:picLocks noChangeAspect="1"/>
          </p:cNvPicPr>
          <p:nvPr/>
        </p:nvPicPr>
        <p:blipFill>
          <a:blip r:embed="rId2"/>
          <a:stretch>
            <a:fillRect/>
          </a:stretch>
        </p:blipFill>
        <p:spPr>
          <a:xfrm>
            <a:off x="1643042" y="3857628"/>
            <a:ext cx="5504146" cy="2500306"/>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201019"/>
            <a:ext cx="442915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1.1 </a:t>
            </a:r>
            <a:r>
              <a:rPr lang="zh-CN" altLang="en-US" sz="3200" b="1" dirty="0" smtClean="0">
                <a:solidFill>
                  <a:srgbClr val="FF0000"/>
                </a:solidFill>
                <a:latin typeface="楷体" pitchFamily="49" charset="-122"/>
                <a:ea typeface="楷体" pitchFamily="49" charset="-122"/>
              </a:rPr>
              <a:t>工业机器人概况</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500034" y="1785926"/>
            <a:ext cx="6715172" cy="523220"/>
          </a:xfrm>
          <a:prstGeom prst="rect">
            <a:avLst/>
          </a:prstGeom>
          <a:noFill/>
        </p:spPr>
        <p:txBody>
          <a:bodyPr wrap="square" rtlCol="0">
            <a:spAutoFit/>
          </a:bodyPr>
          <a:lstStyle/>
          <a:p>
            <a:r>
              <a:rPr lang="zh-CN" altLang="en-US" sz="2800" b="1" dirty="0" smtClean="0">
                <a:solidFill>
                  <a:srgbClr val="663300"/>
                </a:solidFill>
                <a:latin typeface="楷体" pitchFamily="49" charset="-122"/>
                <a:ea typeface="楷体" pitchFamily="49" charset="-122"/>
              </a:rPr>
              <a:t>工业 机器人推动了人类社会的进步</a:t>
            </a:r>
            <a:endParaRPr lang="zh-CN" altLang="en-US" sz="2800" b="1" dirty="0">
              <a:solidFill>
                <a:srgbClr val="663300"/>
              </a:solidFill>
              <a:latin typeface="楷体" pitchFamily="49" charset="-122"/>
              <a:ea typeface="楷体" pitchFamily="49" charset="-122"/>
            </a:endParaRPr>
          </a:p>
        </p:txBody>
      </p:sp>
      <p:sp>
        <p:nvSpPr>
          <p:cNvPr id="8" name="TextBox 7"/>
          <p:cNvSpPr txBox="1"/>
          <p:nvPr/>
        </p:nvSpPr>
        <p:spPr>
          <a:xfrm>
            <a:off x="500034" y="2500306"/>
            <a:ext cx="6715172" cy="523220"/>
          </a:xfrm>
          <a:prstGeom prst="rect">
            <a:avLst/>
          </a:prstGeom>
          <a:noFill/>
        </p:spPr>
        <p:txBody>
          <a:bodyPr wrap="square" rtlCol="0">
            <a:spAutoFit/>
          </a:bodyPr>
          <a:lstStyle/>
          <a:p>
            <a:r>
              <a:rPr lang="zh-CN" altLang="en-US" sz="2800" b="1" dirty="0" smtClean="0">
                <a:solidFill>
                  <a:schemeClr val="tx2">
                    <a:lumMod val="75000"/>
                  </a:schemeClr>
                </a:solidFill>
                <a:latin typeface="楷体" pitchFamily="49" charset="-122"/>
                <a:ea typeface="楷体" pitchFamily="49" charset="-122"/>
              </a:rPr>
              <a:t>工业 机器人在行业中的应用</a:t>
            </a:r>
            <a:endParaRPr lang="zh-CN" altLang="en-US" sz="2800" b="1" dirty="0">
              <a:solidFill>
                <a:schemeClr val="tx2">
                  <a:lumMod val="75000"/>
                </a:schemeClr>
              </a:solidFill>
              <a:latin typeface="楷体" pitchFamily="49" charset="-122"/>
              <a:ea typeface="楷体" pitchFamily="49" charset="-122"/>
            </a:endParaRPr>
          </a:p>
        </p:txBody>
      </p:sp>
      <p:sp>
        <p:nvSpPr>
          <p:cNvPr id="9" name="TextBox 8"/>
          <p:cNvSpPr txBox="1"/>
          <p:nvPr/>
        </p:nvSpPr>
        <p:spPr>
          <a:xfrm>
            <a:off x="500034" y="3214686"/>
            <a:ext cx="6715172" cy="523220"/>
          </a:xfrm>
          <a:prstGeom prst="rect">
            <a:avLst/>
          </a:prstGeom>
          <a:noFill/>
        </p:spPr>
        <p:txBody>
          <a:bodyPr wrap="square" rtlCol="0">
            <a:spAutoFit/>
          </a:bodyPr>
          <a:lstStyle/>
          <a:p>
            <a:r>
              <a:rPr lang="zh-CN" altLang="en-US" sz="2800" b="1" dirty="0" smtClean="0">
                <a:solidFill>
                  <a:srgbClr val="663300"/>
                </a:solidFill>
                <a:latin typeface="楷体" pitchFamily="49" charset="-122"/>
                <a:ea typeface="楷体" pitchFamily="49" charset="-122"/>
              </a:rPr>
              <a:t>工业 机器人的特殊作用</a:t>
            </a:r>
            <a:endParaRPr lang="zh-CN" altLang="en-US" sz="2800" b="1" dirty="0">
              <a:solidFill>
                <a:srgbClr val="663300"/>
              </a:solidFill>
              <a:latin typeface="楷体" pitchFamily="49" charset="-122"/>
              <a:ea typeface="楷体" pitchFamily="49" charset="-122"/>
            </a:endParaRPr>
          </a:p>
        </p:txBody>
      </p:sp>
      <p:sp>
        <p:nvSpPr>
          <p:cNvPr id="10" name="TextBox 9"/>
          <p:cNvSpPr txBox="1"/>
          <p:nvPr/>
        </p:nvSpPr>
        <p:spPr>
          <a:xfrm>
            <a:off x="500034" y="3929066"/>
            <a:ext cx="6715172" cy="523220"/>
          </a:xfrm>
          <a:prstGeom prst="rect">
            <a:avLst/>
          </a:prstGeom>
          <a:noFill/>
        </p:spPr>
        <p:txBody>
          <a:bodyPr wrap="square" rtlCol="0">
            <a:spAutoFit/>
          </a:bodyPr>
          <a:lstStyle/>
          <a:p>
            <a:r>
              <a:rPr lang="zh-CN" altLang="en-US" sz="2800" b="1" dirty="0" smtClean="0">
                <a:solidFill>
                  <a:schemeClr val="tx2">
                    <a:lumMod val="75000"/>
                  </a:schemeClr>
                </a:solidFill>
                <a:latin typeface="楷体" pitchFamily="49" charset="-122"/>
                <a:ea typeface="楷体" pitchFamily="49" charset="-122"/>
              </a:rPr>
              <a:t>工业 机器人的发展前景</a:t>
            </a:r>
            <a:endParaRPr lang="zh-CN" altLang="en-US" sz="2800" b="1" dirty="0">
              <a:solidFill>
                <a:schemeClr val="tx2">
                  <a:lumMod val="75000"/>
                </a:schemeClr>
              </a:solidFill>
              <a:latin typeface="楷体" pitchFamily="49" charset="-122"/>
              <a:ea typeface="楷体" pitchFamily="49" charset="-122"/>
            </a:endParaRPr>
          </a:p>
        </p:txBody>
      </p:sp>
      <p:pic>
        <p:nvPicPr>
          <p:cNvPr id="1026" name="Picture 2"/>
          <p:cNvPicPr>
            <a:picLocks noChangeAspect="1" noChangeArrowheads="1"/>
          </p:cNvPicPr>
          <p:nvPr/>
        </p:nvPicPr>
        <p:blipFill>
          <a:blip r:embed="rId2"/>
          <a:srcRect/>
          <a:stretch>
            <a:fillRect/>
          </a:stretch>
        </p:blipFill>
        <p:spPr bwMode="auto">
          <a:xfrm>
            <a:off x="4643438" y="3523540"/>
            <a:ext cx="4429124" cy="29010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428736"/>
            <a:ext cx="664373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）数字</a:t>
            </a:r>
            <a:r>
              <a:rPr lang="en-US" altLang="zh-CN" sz="2800" b="1" dirty="0" smtClean="0">
                <a:solidFill>
                  <a:srgbClr val="002060"/>
                </a:solidFill>
                <a:latin typeface="楷体" pitchFamily="49" charset="-122"/>
                <a:ea typeface="楷体" pitchFamily="49" charset="-122"/>
              </a:rPr>
              <a:t>I/O </a:t>
            </a:r>
            <a:r>
              <a:rPr lang="zh-CN" altLang="en-US" sz="2800" b="1" dirty="0" smtClean="0">
                <a:solidFill>
                  <a:srgbClr val="002060"/>
                </a:solidFill>
                <a:latin typeface="楷体" pitchFamily="49" charset="-122"/>
                <a:ea typeface="楷体" pitchFamily="49" charset="-122"/>
              </a:rPr>
              <a:t>配置</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1500166" y="2285992"/>
            <a:ext cx="621510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I/O </a:t>
            </a:r>
            <a:r>
              <a:rPr lang="zh-CN" altLang="en-US" sz="2800" b="1" dirty="0" smtClean="0">
                <a:solidFill>
                  <a:srgbClr val="7030A0"/>
                </a:solidFill>
                <a:latin typeface="楷体" pitchFamily="49" charset="-122"/>
                <a:ea typeface="楷体" pitchFamily="49" charset="-122"/>
              </a:rPr>
              <a:t>信号至少需要设置以下四项参数</a:t>
            </a:r>
            <a:endParaRPr lang="zh-CN" altLang="en-US" sz="2800" b="1" dirty="0">
              <a:solidFill>
                <a:srgbClr val="7030A0"/>
              </a:solidFill>
              <a:latin typeface="楷体" pitchFamily="49" charset="-122"/>
              <a:ea typeface="楷体" pitchFamily="49" charset="-122"/>
            </a:endParaRPr>
          </a:p>
        </p:txBody>
      </p:sp>
      <p:pic>
        <p:nvPicPr>
          <p:cNvPr id="8" name="图片 7" descr="banka1.jpg"/>
          <p:cNvPicPr>
            <a:picLocks noChangeAspect="1"/>
          </p:cNvPicPr>
          <p:nvPr/>
        </p:nvPicPr>
        <p:blipFill>
          <a:blip r:embed="rId2"/>
          <a:stretch>
            <a:fillRect/>
          </a:stretch>
        </p:blipFill>
        <p:spPr>
          <a:xfrm>
            <a:off x="1357290" y="2928934"/>
            <a:ext cx="6643734" cy="3066339"/>
          </a:xfrm>
          <a:prstGeom prst="rect">
            <a:avLst/>
          </a:prstGeom>
        </p:spPr>
      </p:pic>
      <p:sp>
        <p:nvSpPr>
          <p:cNvPr id="9" name="TextBox 8"/>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428736"/>
            <a:ext cx="385765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 </a:t>
            </a:r>
            <a:r>
              <a:rPr lang="zh-CN" altLang="en-US" sz="2800" b="1" dirty="0" smtClean="0">
                <a:solidFill>
                  <a:srgbClr val="002060"/>
                </a:solidFill>
                <a:latin typeface="楷体" pitchFamily="49" charset="-122"/>
                <a:ea typeface="楷体" pitchFamily="49" charset="-122"/>
              </a:rPr>
              <a:t>常用运动指令</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714348" y="2214554"/>
            <a:ext cx="6429420"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MoveL</a:t>
            </a:r>
            <a:r>
              <a:rPr lang="zh-CN" altLang="en-US" sz="2800" b="1" dirty="0" smtClean="0">
                <a:solidFill>
                  <a:srgbClr val="7030A0"/>
                </a:solidFill>
                <a:latin typeface="楷体" pitchFamily="49" charset="-122"/>
                <a:ea typeface="楷体" pitchFamily="49" charset="-122"/>
              </a:rPr>
              <a:t>：线性运动指令</a:t>
            </a:r>
            <a:endParaRPr lang="zh-CN" altLang="en-US" sz="2800" b="1" dirty="0">
              <a:solidFill>
                <a:srgbClr val="7030A0"/>
              </a:solidFill>
              <a:latin typeface="楷体" pitchFamily="49" charset="-122"/>
              <a:ea typeface="楷体" pitchFamily="49" charset="-122"/>
            </a:endParaRPr>
          </a:p>
        </p:txBody>
      </p:sp>
      <p:pic>
        <p:nvPicPr>
          <p:cNvPr id="8194" name="图片 10"/>
          <p:cNvPicPr>
            <a:picLocks noChangeAspect="1" noChangeArrowheads="1"/>
          </p:cNvPicPr>
          <p:nvPr/>
        </p:nvPicPr>
        <p:blipFill>
          <a:blip r:embed="rId2"/>
          <a:srcRect/>
          <a:stretch>
            <a:fillRect/>
          </a:stretch>
        </p:blipFill>
        <p:spPr bwMode="auto">
          <a:xfrm>
            <a:off x="2285984" y="3786190"/>
            <a:ext cx="4976267" cy="2000264"/>
          </a:xfrm>
          <a:prstGeom prst="rect">
            <a:avLst/>
          </a:prstGeom>
          <a:noFill/>
          <a:ln w="9525">
            <a:noFill/>
            <a:miter lim="800000"/>
            <a:headEnd/>
            <a:tailEnd/>
          </a:ln>
        </p:spPr>
      </p:pic>
      <p:sp>
        <p:nvSpPr>
          <p:cNvPr id="8" name="TextBox 7"/>
          <p:cNvSpPr txBox="1"/>
          <p:nvPr/>
        </p:nvSpPr>
        <p:spPr>
          <a:xfrm>
            <a:off x="1285852" y="5857892"/>
            <a:ext cx="7429552" cy="461665"/>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MoveL</a:t>
            </a:r>
            <a:r>
              <a:rPr lang="en-US" altLang="zh-CN" sz="2400" dirty="0" smtClean="0">
                <a:latin typeface="楷体" pitchFamily="49" charset="-122"/>
                <a:ea typeface="楷体" pitchFamily="49" charset="-122"/>
              </a:rPr>
              <a:t> p20, v1000, z10, tool1 \</a:t>
            </a:r>
            <a:r>
              <a:rPr lang="en-US" altLang="zh-CN" sz="2400" dirty="0" err="1" smtClean="0">
                <a:latin typeface="楷体" pitchFamily="49" charset="-122"/>
                <a:ea typeface="楷体" pitchFamily="49" charset="-122"/>
              </a:rPr>
              <a:t>WObj</a:t>
            </a:r>
            <a:r>
              <a:rPr lang="en-US" altLang="zh-CN" sz="2400" dirty="0" smtClean="0">
                <a:latin typeface="楷体" pitchFamily="49" charset="-122"/>
                <a:ea typeface="楷体" pitchFamily="49" charset="-122"/>
              </a:rPr>
              <a:t>:=wobj1;</a:t>
            </a:r>
            <a:endParaRPr lang="zh-CN" altLang="en-US" sz="2400" dirty="0">
              <a:latin typeface="楷体" pitchFamily="49" charset="-122"/>
              <a:ea typeface="楷体" pitchFamily="49" charset="-122"/>
            </a:endParaRPr>
          </a:p>
        </p:txBody>
      </p:sp>
      <p:sp>
        <p:nvSpPr>
          <p:cNvPr id="9" name="TextBox 8"/>
          <p:cNvSpPr txBox="1"/>
          <p:nvPr/>
        </p:nvSpPr>
        <p:spPr>
          <a:xfrm>
            <a:off x="1214414" y="3000372"/>
            <a:ext cx="7929586" cy="523220"/>
          </a:xfrm>
          <a:prstGeom prst="rect">
            <a:avLst/>
          </a:prstGeom>
          <a:noFill/>
        </p:spPr>
        <p:txBody>
          <a:bodyPr wrap="square" rtlCol="0">
            <a:spAutoFit/>
          </a:bodyPr>
          <a:lstStyle/>
          <a:p>
            <a:r>
              <a:rPr lang="zh-CN" altLang="en-US" sz="2800" b="1" dirty="0" smtClean="0">
                <a:solidFill>
                  <a:srgbClr val="00B0F0"/>
                </a:solidFill>
                <a:latin typeface="楷体" pitchFamily="49" charset="-122"/>
                <a:ea typeface="楷体" pitchFamily="49" charset="-122"/>
              </a:rPr>
              <a:t>作用：将机器人的</a:t>
            </a:r>
            <a:r>
              <a:rPr lang="en-US" altLang="zh-CN" sz="2800" b="1" dirty="0" smtClean="0">
                <a:solidFill>
                  <a:srgbClr val="00B0F0"/>
                </a:solidFill>
                <a:latin typeface="楷体" pitchFamily="49" charset="-122"/>
                <a:ea typeface="楷体" pitchFamily="49" charset="-122"/>
              </a:rPr>
              <a:t>TCP </a:t>
            </a:r>
            <a:r>
              <a:rPr lang="zh-CN" altLang="en-US" sz="2800" b="1" dirty="0" smtClean="0">
                <a:solidFill>
                  <a:srgbClr val="00B0F0"/>
                </a:solidFill>
                <a:latin typeface="楷体" pitchFamily="49" charset="-122"/>
                <a:ea typeface="楷体" pitchFamily="49" charset="-122"/>
              </a:rPr>
              <a:t>沿直线运动至给定目标点</a:t>
            </a:r>
            <a:endParaRPr lang="zh-CN" altLang="en-US" sz="2800" b="1" dirty="0">
              <a:solidFill>
                <a:srgbClr val="00B0F0"/>
              </a:solidFill>
              <a:latin typeface="楷体" pitchFamily="49" charset="-122"/>
              <a:ea typeface="楷体" pitchFamily="49" charset="-122"/>
            </a:endParaRPr>
          </a:p>
        </p:txBody>
      </p:sp>
      <p:sp>
        <p:nvSpPr>
          <p:cNvPr id="10" name="TextBox 9"/>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85786" y="1428736"/>
            <a:ext cx="707236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MoveJ</a:t>
            </a:r>
            <a:r>
              <a:rPr lang="zh-CN" altLang="en-US" sz="2800" b="1" dirty="0" smtClean="0">
                <a:solidFill>
                  <a:srgbClr val="7030A0"/>
                </a:solidFill>
                <a:latin typeface="楷体" pitchFamily="49" charset="-122"/>
                <a:ea typeface="楷体" pitchFamily="49" charset="-122"/>
              </a:rPr>
              <a:t>：关节运动指令</a:t>
            </a:r>
            <a:endParaRPr lang="zh-CN" altLang="en-US" sz="2800" b="1" dirty="0">
              <a:solidFill>
                <a:srgbClr val="7030A0"/>
              </a:solidFill>
              <a:latin typeface="楷体" pitchFamily="49" charset="-122"/>
              <a:ea typeface="楷体" pitchFamily="49" charset="-122"/>
            </a:endParaRPr>
          </a:p>
        </p:txBody>
      </p:sp>
      <p:pic>
        <p:nvPicPr>
          <p:cNvPr id="9218" name="图片 9"/>
          <p:cNvPicPr>
            <a:picLocks noChangeAspect="1" noChangeArrowheads="1"/>
          </p:cNvPicPr>
          <p:nvPr/>
        </p:nvPicPr>
        <p:blipFill>
          <a:blip r:embed="rId2"/>
          <a:srcRect/>
          <a:stretch>
            <a:fillRect/>
          </a:stretch>
        </p:blipFill>
        <p:spPr bwMode="auto">
          <a:xfrm>
            <a:off x="1571604" y="3071810"/>
            <a:ext cx="5357850" cy="2614286"/>
          </a:xfrm>
          <a:prstGeom prst="rect">
            <a:avLst/>
          </a:prstGeom>
          <a:noFill/>
          <a:ln w="9525">
            <a:noFill/>
            <a:miter lim="800000"/>
            <a:headEnd/>
            <a:tailEnd/>
          </a:ln>
        </p:spPr>
      </p:pic>
      <p:sp>
        <p:nvSpPr>
          <p:cNvPr id="7" name="TextBox 6"/>
          <p:cNvSpPr txBox="1"/>
          <p:nvPr/>
        </p:nvSpPr>
        <p:spPr>
          <a:xfrm>
            <a:off x="1214414" y="5929330"/>
            <a:ext cx="7215238" cy="461665"/>
          </a:xfrm>
          <a:prstGeom prst="rect">
            <a:avLst/>
          </a:prstGeom>
          <a:noFill/>
        </p:spPr>
        <p:txBody>
          <a:bodyPr wrap="square" rtlCol="0">
            <a:spAutoFit/>
          </a:bodyPr>
          <a:lstStyle/>
          <a:p>
            <a:r>
              <a:rPr lang="pl-PL" altLang="zh-CN" sz="2400" dirty="0" smtClean="0">
                <a:latin typeface="楷体" pitchFamily="49" charset="-122"/>
                <a:ea typeface="楷体" pitchFamily="49" charset="-122"/>
              </a:rPr>
              <a:t>MoveJ p20, v1000, z10, tool1 \WObj:=wobj1;</a:t>
            </a:r>
            <a:endParaRPr lang="zh-CN" altLang="en-US" sz="2400" dirty="0">
              <a:latin typeface="楷体" pitchFamily="49" charset="-122"/>
              <a:ea typeface="楷体" pitchFamily="49" charset="-122"/>
            </a:endParaRPr>
          </a:p>
        </p:txBody>
      </p:sp>
      <p:sp>
        <p:nvSpPr>
          <p:cNvPr id="8" name="TextBox 7"/>
          <p:cNvSpPr txBox="1"/>
          <p:nvPr/>
        </p:nvSpPr>
        <p:spPr>
          <a:xfrm>
            <a:off x="1214414" y="2285992"/>
            <a:ext cx="7072362" cy="523220"/>
          </a:xfrm>
          <a:prstGeom prst="rect">
            <a:avLst/>
          </a:prstGeom>
          <a:noFill/>
        </p:spPr>
        <p:txBody>
          <a:bodyPr wrap="square" rtlCol="0">
            <a:spAutoFit/>
          </a:bodyPr>
          <a:lstStyle/>
          <a:p>
            <a:r>
              <a:rPr lang="zh-CN" altLang="en-US" sz="2800" b="1" dirty="0" smtClean="0">
                <a:solidFill>
                  <a:srgbClr val="00B0F0"/>
                </a:solidFill>
                <a:latin typeface="楷体" pitchFamily="49" charset="-122"/>
                <a:ea typeface="楷体" pitchFamily="49" charset="-122"/>
              </a:rPr>
              <a:t>作用：将机器人</a:t>
            </a:r>
            <a:r>
              <a:rPr lang="en-US" altLang="zh-CN" sz="2800" b="1" dirty="0" smtClean="0">
                <a:solidFill>
                  <a:srgbClr val="00B0F0"/>
                </a:solidFill>
                <a:latin typeface="楷体" pitchFamily="49" charset="-122"/>
                <a:ea typeface="楷体" pitchFamily="49" charset="-122"/>
              </a:rPr>
              <a:t>TCP </a:t>
            </a:r>
            <a:r>
              <a:rPr lang="zh-CN" altLang="en-US" sz="2800" b="1" dirty="0" smtClean="0">
                <a:solidFill>
                  <a:srgbClr val="00B0F0"/>
                </a:solidFill>
                <a:latin typeface="楷体" pitchFamily="49" charset="-122"/>
                <a:ea typeface="楷体" pitchFamily="49" charset="-122"/>
              </a:rPr>
              <a:t>快速移动至给定目标点</a:t>
            </a:r>
            <a:endParaRPr lang="zh-CN" altLang="en-US" sz="2800" b="1" dirty="0">
              <a:solidFill>
                <a:srgbClr val="00B0F0"/>
              </a:solidFill>
              <a:latin typeface="楷体" pitchFamily="49" charset="-122"/>
              <a:ea typeface="楷体" pitchFamily="49" charset="-122"/>
            </a:endParaRPr>
          </a:p>
        </p:txBody>
      </p:sp>
      <p:sp>
        <p:nvSpPr>
          <p:cNvPr id="9" name="TextBox 8"/>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642910" y="1500174"/>
            <a:ext cx="492922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MoveC</a:t>
            </a:r>
            <a:r>
              <a:rPr lang="zh-CN" altLang="en-US" sz="2800" b="1" dirty="0" smtClean="0">
                <a:solidFill>
                  <a:srgbClr val="7030A0"/>
                </a:solidFill>
                <a:latin typeface="楷体" pitchFamily="49" charset="-122"/>
                <a:ea typeface="楷体" pitchFamily="49" charset="-122"/>
              </a:rPr>
              <a:t>：圆弧运动指令</a:t>
            </a:r>
            <a:endParaRPr lang="zh-CN" altLang="en-US" sz="2800" b="1" dirty="0">
              <a:solidFill>
                <a:srgbClr val="7030A0"/>
              </a:solidFill>
              <a:latin typeface="楷体" pitchFamily="49" charset="-122"/>
              <a:ea typeface="楷体" pitchFamily="49" charset="-122"/>
            </a:endParaRPr>
          </a:p>
        </p:txBody>
      </p:sp>
      <p:pic>
        <p:nvPicPr>
          <p:cNvPr id="10242" name="图片 7"/>
          <p:cNvPicPr>
            <a:picLocks noChangeAspect="1" noChangeArrowheads="1"/>
          </p:cNvPicPr>
          <p:nvPr/>
        </p:nvPicPr>
        <p:blipFill>
          <a:blip r:embed="rId2"/>
          <a:srcRect/>
          <a:stretch>
            <a:fillRect/>
          </a:stretch>
        </p:blipFill>
        <p:spPr bwMode="auto">
          <a:xfrm>
            <a:off x="1643042" y="2758643"/>
            <a:ext cx="5554868" cy="2956373"/>
          </a:xfrm>
          <a:prstGeom prst="rect">
            <a:avLst/>
          </a:prstGeom>
          <a:noFill/>
          <a:ln w="9525">
            <a:noFill/>
            <a:miter lim="800000"/>
            <a:headEnd/>
            <a:tailEnd/>
          </a:ln>
        </p:spPr>
      </p:pic>
      <p:sp>
        <p:nvSpPr>
          <p:cNvPr id="7" name="TextBox 6"/>
          <p:cNvSpPr txBox="1"/>
          <p:nvPr/>
        </p:nvSpPr>
        <p:spPr>
          <a:xfrm>
            <a:off x="857224" y="5741275"/>
            <a:ext cx="7715304" cy="830997"/>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MoveL</a:t>
            </a:r>
            <a:r>
              <a:rPr lang="en-US" altLang="zh-CN" sz="2400" dirty="0" smtClean="0">
                <a:latin typeface="楷体" pitchFamily="49" charset="-122"/>
                <a:ea typeface="楷体" pitchFamily="49" charset="-122"/>
              </a:rPr>
              <a:t> p10, v1000, z10, tool1 \</a:t>
            </a:r>
            <a:r>
              <a:rPr lang="en-US" altLang="zh-CN" sz="2400" dirty="0" err="1" smtClean="0">
                <a:latin typeface="楷体" pitchFamily="49" charset="-122"/>
                <a:ea typeface="楷体" pitchFamily="49" charset="-122"/>
              </a:rPr>
              <a:t>WObj</a:t>
            </a:r>
            <a:r>
              <a:rPr lang="en-US" altLang="zh-CN" sz="2400" dirty="0" smtClean="0">
                <a:latin typeface="楷体" pitchFamily="49" charset="-122"/>
                <a:ea typeface="楷体" pitchFamily="49" charset="-122"/>
              </a:rPr>
              <a:t>:=wobj1;</a:t>
            </a:r>
          </a:p>
          <a:p>
            <a:r>
              <a:rPr lang="pl-PL" altLang="zh-CN" sz="2400" dirty="0" smtClean="0">
                <a:latin typeface="楷体" pitchFamily="49" charset="-122"/>
                <a:ea typeface="楷体" pitchFamily="49" charset="-122"/>
              </a:rPr>
              <a:t>MoveC p20, p30,v1000, z10, tool1 \WObj:=wobj1;</a:t>
            </a:r>
            <a:endParaRPr lang="zh-CN" altLang="en-US" sz="2400" dirty="0">
              <a:latin typeface="楷体" pitchFamily="49" charset="-122"/>
              <a:ea typeface="楷体" pitchFamily="49" charset="-122"/>
            </a:endParaRPr>
          </a:p>
        </p:txBody>
      </p:sp>
      <p:sp>
        <p:nvSpPr>
          <p:cNvPr id="9" name="矩形 8"/>
          <p:cNvSpPr/>
          <p:nvPr/>
        </p:nvSpPr>
        <p:spPr>
          <a:xfrm>
            <a:off x="1142976" y="2143116"/>
            <a:ext cx="7401385" cy="523220"/>
          </a:xfrm>
          <a:prstGeom prst="rect">
            <a:avLst/>
          </a:prstGeom>
        </p:spPr>
        <p:txBody>
          <a:bodyPr wrap="none">
            <a:spAutoFit/>
          </a:bodyPr>
          <a:lstStyle/>
          <a:p>
            <a:r>
              <a:rPr lang="zh-CN" altLang="en-US" sz="2800" b="1" dirty="0" smtClean="0">
                <a:solidFill>
                  <a:srgbClr val="00B0F0"/>
                </a:solidFill>
                <a:latin typeface="楷体" pitchFamily="49" charset="-122"/>
                <a:ea typeface="楷体" pitchFamily="49" charset="-122"/>
              </a:rPr>
              <a:t>作用：将机器人</a:t>
            </a:r>
            <a:r>
              <a:rPr lang="en-US" altLang="zh-CN" sz="2800" b="1" dirty="0" smtClean="0">
                <a:solidFill>
                  <a:srgbClr val="00B0F0"/>
                </a:solidFill>
                <a:latin typeface="楷体" pitchFamily="49" charset="-122"/>
                <a:ea typeface="楷体" pitchFamily="49" charset="-122"/>
              </a:rPr>
              <a:t>TCP </a:t>
            </a:r>
            <a:r>
              <a:rPr lang="zh-CN" altLang="en-US" sz="2800" b="1" dirty="0" smtClean="0">
                <a:solidFill>
                  <a:srgbClr val="00B0F0"/>
                </a:solidFill>
                <a:latin typeface="楷体" pitchFamily="49" charset="-122"/>
                <a:ea typeface="楷体" pitchFamily="49" charset="-122"/>
              </a:rPr>
              <a:t>沿圆弧运动至给定目标点</a:t>
            </a:r>
            <a:endParaRPr lang="zh-CN" altLang="en-US" sz="2800" b="1" dirty="0">
              <a:solidFill>
                <a:srgbClr val="00B0F0"/>
              </a:solidFill>
              <a:latin typeface="楷体" pitchFamily="49" charset="-122"/>
              <a:ea typeface="楷体" pitchFamily="49" charset="-122"/>
            </a:endParaRPr>
          </a:p>
        </p:txBody>
      </p:sp>
      <p:sp>
        <p:nvSpPr>
          <p:cNvPr id="8" name="TextBox 7"/>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348" y="1500174"/>
            <a:ext cx="5572164"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MoveAbsj</a:t>
            </a:r>
            <a:r>
              <a:rPr lang="zh-CN" altLang="en-US" sz="2800" b="1" dirty="0" smtClean="0">
                <a:solidFill>
                  <a:srgbClr val="7030A0"/>
                </a:solidFill>
                <a:latin typeface="楷体" pitchFamily="49" charset="-122"/>
                <a:ea typeface="楷体" pitchFamily="49" charset="-122"/>
              </a:rPr>
              <a:t>：绝对运动指令</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1214414" y="2285992"/>
            <a:ext cx="7215238" cy="461665"/>
          </a:xfrm>
          <a:prstGeom prst="rect">
            <a:avLst/>
          </a:prstGeom>
          <a:noFill/>
        </p:spPr>
        <p:txBody>
          <a:bodyPr wrap="square" rtlCol="0">
            <a:spAutoFit/>
          </a:bodyPr>
          <a:lstStyle/>
          <a:p>
            <a:r>
              <a:rPr lang="zh-CN" altLang="en-US" sz="2400" b="1" dirty="0" smtClean="0">
                <a:solidFill>
                  <a:srgbClr val="00B0F0"/>
                </a:solidFill>
                <a:latin typeface="楷体" pitchFamily="49" charset="-122"/>
                <a:ea typeface="楷体" pitchFamily="49" charset="-122"/>
              </a:rPr>
              <a:t>作用：将机器人各关节轴运动至给定位置</a:t>
            </a:r>
            <a:endParaRPr lang="zh-CN" altLang="en-US" sz="2400" b="1" dirty="0">
              <a:solidFill>
                <a:srgbClr val="00B0F0"/>
              </a:solidFill>
              <a:latin typeface="楷体" pitchFamily="49" charset="-122"/>
              <a:ea typeface="楷体" pitchFamily="49" charset="-122"/>
            </a:endParaRPr>
          </a:p>
        </p:txBody>
      </p:sp>
      <p:sp>
        <p:nvSpPr>
          <p:cNvPr id="8" name="TextBox 7"/>
          <p:cNvSpPr txBox="1"/>
          <p:nvPr/>
        </p:nvSpPr>
        <p:spPr>
          <a:xfrm>
            <a:off x="428596" y="3143248"/>
            <a:ext cx="8715404" cy="1569660"/>
          </a:xfrm>
          <a:prstGeom prst="rect">
            <a:avLst/>
          </a:prstGeom>
          <a:noFill/>
        </p:spPr>
        <p:txBody>
          <a:bodyPr wrap="square" rtlCol="0">
            <a:spAutoFit/>
          </a:bodyPr>
          <a:lstStyle/>
          <a:p>
            <a:r>
              <a:rPr lang="en-US" altLang="zh-CN" sz="2400" dirty="0" smtClean="0">
                <a:latin typeface="楷体" pitchFamily="49" charset="-122"/>
                <a:ea typeface="楷体" pitchFamily="49" charset="-122"/>
              </a:rPr>
              <a:t>PERS </a:t>
            </a:r>
            <a:r>
              <a:rPr lang="en-US" altLang="zh-CN" sz="2400" dirty="0" err="1" smtClean="0">
                <a:latin typeface="楷体" pitchFamily="49" charset="-122"/>
                <a:ea typeface="楷体" pitchFamily="49" charset="-122"/>
              </a:rPr>
              <a:t>jointarget</a:t>
            </a:r>
            <a:r>
              <a:rPr lang="en-US" altLang="zh-CN" sz="2400" dirty="0" smtClean="0">
                <a:latin typeface="楷体" pitchFamily="49" charset="-122"/>
                <a:ea typeface="楷体" pitchFamily="49" charset="-122"/>
              </a:rPr>
              <a:t> jpos10:= [[0,0,0,0,0,0],[9E+09,9E+09,</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9E+09,9E+09,9E+09,9E+09]];</a:t>
            </a:r>
          </a:p>
          <a:p>
            <a:endParaRPr lang="en-US" altLang="zh-CN" sz="2400" dirty="0" smtClean="0">
              <a:latin typeface="楷体" pitchFamily="49" charset="-122"/>
              <a:ea typeface="楷体" pitchFamily="49" charset="-122"/>
            </a:endParaRPr>
          </a:p>
          <a:p>
            <a:r>
              <a:rPr lang="en-US" altLang="zh-CN" sz="2400" dirty="0" err="1" smtClean="0">
                <a:latin typeface="楷体" pitchFamily="49" charset="-122"/>
                <a:ea typeface="楷体" pitchFamily="49" charset="-122"/>
              </a:rPr>
              <a:t>MoveAbsj</a:t>
            </a:r>
            <a:r>
              <a:rPr lang="en-US" altLang="zh-CN" sz="2400" dirty="0" smtClean="0">
                <a:latin typeface="楷体" pitchFamily="49" charset="-122"/>
                <a:ea typeface="楷体" pitchFamily="49" charset="-122"/>
              </a:rPr>
              <a:t> jpos10,v1000, z50, tool1 \</a:t>
            </a:r>
            <a:r>
              <a:rPr lang="en-US" altLang="zh-CN" sz="2400" dirty="0" err="1" smtClean="0">
                <a:latin typeface="楷体" pitchFamily="49" charset="-122"/>
                <a:ea typeface="楷体" pitchFamily="49" charset="-122"/>
              </a:rPr>
              <a:t>WObj</a:t>
            </a:r>
            <a:r>
              <a:rPr lang="en-US" altLang="zh-CN" sz="2400" dirty="0" smtClean="0">
                <a:latin typeface="楷体" pitchFamily="49" charset="-122"/>
                <a:ea typeface="楷体" pitchFamily="49" charset="-122"/>
              </a:rPr>
              <a:t>:=wobj1;</a:t>
            </a:r>
          </a:p>
        </p:txBody>
      </p:sp>
      <p:sp>
        <p:nvSpPr>
          <p:cNvPr id="9" name="TextBox 8"/>
          <p:cNvSpPr txBox="1"/>
          <p:nvPr/>
        </p:nvSpPr>
        <p:spPr>
          <a:xfrm>
            <a:off x="428596" y="5500702"/>
            <a:ext cx="8429684" cy="830997"/>
          </a:xfrm>
          <a:prstGeom prst="rect">
            <a:avLst/>
          </a:prstGeom>
          <a:noFill/>
        </p:spPr>
        <p:txBody>
          <a:bodyPr wrap="square" rtlCol="0">
            <a:spAutoFit/>
          </a:bodyPr>
          <a:lstStyle/>
          <a:p>
            <a:r>
              <a:rPr lang="zh-CN" altLang="en-US" sz="2400" dirty="0" smtClean="0">
                <a:latin typeface="楷体" pitchFamily="49" charset="-122"/>
                <a:ea typeface="楷体" pitchFamily="49" charset="-122"/>
              </a:rPr>
              <a:t>     关节目标点数据中各关节轴为</a:t>
            </a:r>
            <a:r>
              <a:rPr lang="en-US" altLang="zh-CN" sz="2400" dirty="0" smtClean="0">
                <a:latin typeface="楷体" pitchFamily="49" charset="-122"/>
                <a:ea typeface="楷体" pitchFamily="49" charset="-122"/>
              </a:rPr>
              <a:t>0</a:t>
            </a:r>
            <a:r>
              <a:rPr lang="zh-CN" altLang="en-US" sz="2400" dirty="0" smtClean="0">
                <a:latin typeface="楷体" pitchFamily="49" charset="-122"/>
                <a:ea typeface="楷体" pitchFamily="49" charset="-122"/>
              </a:rPr>
              <a:t>，则机器人运行至各关节轴</a:t>
            </a:r>
            <a:r>
              <a:rPr lang="en-US" altLang="zh-CN" sz="2400" dirty="0" smtClean="0">
                <a:latin typeface="楷体" pitchFamily="49" charset="-122"/>
                <a:ea typeface="楷体" pitchFamily="49" charset="-122"/>
              </a:rPr>
              <a:t>0 </a:t>
            </a:r>
            <a:r>
              <a:rPr lang="zh-CN" altLang="en-US" sz="2400" dirty="0" smtClean="0">
                <a:latin typeface="楷体" pitchFamily="49" charset="-122"/>
                <a:ea typeface="楷体" pitchFamily="49" charset="-122"/>
              </a:rPr>
              <a:t>位置</a:t>
            </a:r>
            <a:endParaRPr lang="zh-CN" altLang="en-US" sz="2400" dirty="0">
              <a:latin typeface="楷体" pitchFamily="49" charset="-122"/>
              <a:ea typeface="楷体" pitchFamily="49" charset="-122"/>
            </a:endParaRPr>
          </a:p>
        </p:txBody>
      </p:sp>
      <p:sp>
        <p:nvSpPr>
          <p:cNvPr id="10" name="TextBox 9"/>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
        <p:nvSpPr>
          <p:cNvPr id="11" name="TextBox 10"/>
          <p:cNvSpPr txBox="1"/>
          <p:nvPr/>
        </p:nvSpPr>
        <p:spPr>
          <a:xfrm>
            <a:off x="500034" y="5000636"/>
            <a:ext cx="4429156" cy="461665"/>
          </a:xfrm>
          <a:prstGeom prst="rect">
            <a:avLst/>
          </a:prstGeom>
          <a:noFill/>
        </p:spPr>
        <p:txBody>
          <a:bodyPr wrap="square" rtlCol="0">
            <a:spAutoFit/>
          </a:bodyPr>
          <a:lstStyle/>
          <a:p>
            <a:r>
              <a:rPr lang="zh-CN" altLang="en-US" sz="2400" b="1" dirty="0" smtClean="0">
                <a:solidFill>
                  <a:srgbClr val="00B050"/>
                </a:solidFill>
                <a:latin typeface="楷体" pitchFamily="49" charset="-122"/>
                <a:ea typeface="楷体" pitchFamily="49" charset="-122"/>
              </a:rPr>
              <a:t>上述指令的动作结果是：</a:t>
            </a:r>
            <a:endParaRPr lang="en-US" altLang="zh-CN" sz="2400" b="1" dirty="0" smtClean="0">
              <a:solidFill>
                <a:srgbClr val="00B05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357298"/>
            <a:ext cx="771530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pt-BR"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a:t>
            </a:r>
            <a:r>
              <a:rPr lang="zh-CN" altLang="pt-BR" sz="2800" b="1" dirty="0" smtClean="0">
                <a:solidFill>
                  <a:srgbClr val="002060"/>
                </a:solidFill>
                <a:latin typeface="楷体" pitchFamily="49" charset="-122"/>
                <a:ea typeface="楷体" pitchFamily="49" charset="-122"/>
              </a:rPr>
              <a:t>常用</a:t>
            </a:r>
            <a:r>
              <a:rPr lang="pt-BR" altLang="zh-CN" sz="2800" b="1" dirty="0" smtClean="0">
                <a:solidFill>
                  <a:srgbClr val="002060"/>
                </a:solidFill>
                <a:latin typeface="楷体" pitchFamily="49" charset="-122"/>
                <a:ea typeface="楷体" pitchFamily="49" charset="-122"/>
              </a:rPr>
              <a:t>I/O </a:t>
            </a:r>
            <a:r>
              <a:rPr lang="zh-CN" altLang="pt-BR" sz="2800" b="1" dirty="0" smtClean="0">
                <a:solidFill>
                  <a:srgbClr val="002060"/>
                </a:solidFill>
                <a:latin typeface="楷体" pitchFamily="49" charset="-122"/>
                <a:ea typeface="楷体" pitchFamily="49" charset="-122"/>
              </a:rPr>
              <a:t>控制指令</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285720" y="2071678"/>
            <a:ext cx="8715404" cy="4708981"/>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Set</a:t>
            </a: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将数字输出信号置为</a:t>
            </a:r>
            <a:r>
              <a:rPr lang="en-US" altLang="zh-CN" sz="2400" dirty="0" smtClean="0">
                <a:latin typeface="楷体" pitchFamily="49" charset="-122"/>
                <a:ea typeface="楷体" pitchFamily="49" charset="-122"/>
              </a:rPr>
              <a:t>1</a:t>
            </a:r>
          </a:p>
          <a:p>
            <a:r>
              <a:rPr lang="zh-CN" altLang="en-US" sz="2400" b="1" dirty="0" smtClean="0">
                <a:solidFill>
                  <a:srgbClr val="C00000"/>
                </a:solidFill>
                <a:latin typeface="楷体" pitchFamily="49" charset="-122"/>
                <a:ea typeface="楷体" pitchFamily="49" charset="-122"/>
              </a:rPr>
              <a:t>应用举例：</a:t>
            </a:r>
            <a:r>
              <a:rPr lang="en-US" altLang="zh-CN" sz="2400" dirty="0" smtClean="0">
                <a:latin typeface="楷体" pitchFamily="49" charset="-122"/>
                <a:ea typeface="楷体" pitchFamily="49" charset="-122"/>
              </a:rPr>
              <a:t>Set Do1;</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将数字输出信号</a:t>
            </a:r>
            <a:r>
              <a:rPr lang="en-US" altLang="zh-CN" sz="2400" dirty="0" smtClean="0">
                <a:latin typeface="楷体" pitchFamily="49" charset="-122"/>
                <a:ea typeface="楷体" pitchFamily="49" charset="-122"/>
              </a:rPr>
              <a:t>Do1 </a:t>
            </a:r>
            <a:r>
              <a:rPr lang="zh-CN" altLang="en-US" sz="2400" dirty="0" smtClean="0">
                <a:latin typeface="楷体" pitchFamily="49" charset="-122"/>
                <a:ea typeface="楷体" pitchFamily="49" charset="-122"/>
              </a:rPr>
              <a:t>置为</a:t>
            </a:r>
            <a:r>
              <a:rPr lang="en-US" altLang="zh-CN" sz="2400" dirty="0" smtClean="0">
                <a:latin typeface="楷体" pitchFamily="49" charset="-122"/>
                <a:ea typeface="楷体" pitchFamily="49" charset="-122"/>
              </a:rPr>
              <a:t>1</a:t>
            </a:r>
          </a:p>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Reset</a:t>
            </a: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将数字输出信号置为</a:t>
            </a:r>
            <a:r>
              <a:rPr lang="en-US" altLang="zh-CN" sz="2400" dirty="0" smtClean="0">
                <a:latin typeface="楷体" pitchFamily="49" charset="-122"/>
                <a:ea typeface="楷体" pitchFamily="49" charset="-122"/>
              </a:rPr>
              <a:t>0</a:t>
            </a:r>
          </a:p>
          <a:p>
            <a:r>
              <a:rPr lang="zh-CN" altLang="en-US" sz="2400" b="1" dirty="0" smtClean="0">
                <a:solidFill>
                  <a:srgbClr val="C00000"/>
                </a:solidFill>
                <a:latin typeface="楷体" pitchFamily="49" charset="-122"/>
                <a:ea typeface="楷体" pitchFamily="49" charset="-122"/>
              </a:rPr>
              <a:t>应用举例： </a:t>
            </a:r>
            <a:r>
              <a:rPr lang="en-US" altLang="zh-CN" sz="2400" dirty="0" smtClean="0">
                <a:latin typeface="楷体" pitchFamily="49" charset="-122"/>
                <a:ea typeface="楷体" pitchFamily="49" charset="-122"/>
              </a:rPr>
              <a:t>Reset Do1</a:t>
            </a:r>
            <a:r>
              <a:rPr lang="zh-CN" altLang="en-US" sz="2400" dirty="0" smtClean="0">
                <a:latin typeface="楷体" pitchFamily="49" charset="-122"/>
                <a:ea typeface="楷体" pitchFamily="49" charset="-122"/>
              </a:rPr>
              <a:t>；</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将数字输出信号</a:t>
            </a:r>
            <a:r>
              <a:rPr lang="en-US" altLang="zh-CN" sz="2400" dirty="0" smtClean="0">
                <a:latin typeface="楷体" pitchFamily="49" charset="-122"/>
                <a:ea typeface="楷体" pitchFamily="49" charset="-122"/>
              </a:rPr>
              <a:t>Do1 </a:t>
            </a:r>
            <a:r>
              <a:rPr lang="zh-CN" altLang="en-US" sz="2400" dirty="0" smtClean="0">
                <a:latin typeface="楷体" pitchFamily="49" charset="-122"/>
                <a:ea typeface="楷体" pitchFamily="49" charset="-122"/>
              </a:rPr>
              <a:t>置为</a:t>
            </a:r>
            <a:r>
              <a:rPr lang="en-US" altLang="zh-CN" sz="2400" dirty="0" smtClean="0">
                <a:latin typeface="楷体" pitchFamily="49" charset="-122"/>
                <a:ea typeface="楷体" pitchFamily="49" charset="-122"/>
              </a:rPr>
              <a:t>0</a:t>
            </a:r>
          </a:p>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a:t>
            </a:r>
            <a:r>
              <a:rPr lang="en-US" altLang="zh-CN" sz="2800" b="1" dirty="0" err="1" smtClean="0">
                <a:solidFill>
                  <a:srgbClr val="7030A0"/>
                </a:solidFill>
                <a:latin typeface="楷体" pitchFamily="49" charset="-122"/>
                <a:ea typeface="楷体" pitchFamily="49" charset="-122"/>
              </a:rPr>
              <a:t>WaitDI</a:t>
            </a:r>
            <a:endParaRPr lang="en-US" altLang="zh-CN" sz="2800" b="1" dirty="0" smtClean="0">
              <a:solidFill>
                <a:srgbClr val="7030A0"/>
              </a:solidFill>
              <a:latin typeface="楷体" pitchFamily="49" charset="-122"/>
              <a:ea typeface="楷体" pitchFamily="49" charset="-122"/>
            </a:endParaRP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等待一个输入信号状态为设定值</a:t>
            </a:r>
          </a:p>
          <a:p>
            <a:r>
              <a:rPr lang="zh-CN" altLang="en-US" sz="2400" b="1" dirty="0" smtClean="0">
                <a:solidFill>
                  <a:srgbClr val="C00000"/>
                </a:solidFill>
                <a:latin typeface="楷体" pitchFamily="49" charset="-122"/>
                <a:ea typeface="楷体" pitchFamily="49" charset="-122"/>
              </a:rPr>
              <a:t>应用举例： </a:t>
            </a:r>
            <a:r>
              <a:rPr lang="en-US" altLang="zh-CN" sz="2400" dirty="0" err="1" smtClean="0">
                <a:latin typeface="楷体" pitchFamily="49" charset="-122"/>
                <a:ea typeface="楷体" pitchFamily="49" charset="-122"/>
              </a:rPr>
              <a:t>WaitDI</a:t>
            </a:r>
            <a:r>
              <a:rPr lang="en-US" altLang="zh-CN" sz="2400" dirty="0" smtClean="0">
                <a:latin typeface="楷体" pitchFamily="49" charset="-122"/>
                <a:ea typeface="楷体" pitchFamily="49" charset="-122"/>
              </a:rPr>
              <a:t> Di1,1;</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等待数字输入信号</a:t>
            </a:r>
            <a:r>
              <a:rPr lang="en-US" altLang="zh-CN" sz="2400" dirty="0" smtClean="0">
                <a:latin typeface="楷体" pitchFamily="49" charset="-122"/>
                <a:ea typeface="楷体" pitchFamily="49" charset="-122"/>
              </a:rPr>
              <a:t>Di1 </a:t>
            </a:r>
            <a:r>
              <a:rPr lang="zh-CN" altLang="en-US" sz="2400" dirty="0" smtClean="0">
                <a:latin typeface="楷体" pitchFamily="49" charset="-122"/>
                <a:ea typeface="楷体" pitchFamily="49" charset="-122"/>
              </a:rPr>
              <a:t>为</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，之后才执行下面的指令</a:t>
            </a:r>
            <a:endParaRPr lang="zh-CN" altLang="en-US" sz="2400" dirty="0">
              <a:latin typeface="楷体" pitchFamily="49" charset="-122"/>
              <a:ea typeface="楷体" pitchFamily="49" charset="-122"/>
            </a:endParaRPr>
          </a:p>
        </p:txBody>
      </p:sp>
      <p:sp>
        <p:nvSpPr>
          <p:cNvPr id="8" name="TextBox 7"/>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471490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 </a:t>
            </a:r>
            <a:r>
              <a:rPr lang="zh-CN" altLang="en-US" sz="2800" b="1" dirty="0" smtClean="0">
                <a:solidFill>
                  <a:srgbClr val="002060"/>
                </a:solidFill>
                <a:latin typeface="楷体" pitchFamily="49" charset="-122"/>
                <a:ea typeface="楷体" pitchFamily="49" charset="-122"/>
              </a:rPr>
              <a:t>常用逻辑控制指令</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1285852" y="1928802"/>
            <a:ext cx="7358114" cy="5016758"/>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IF</a:t>
            </a:r>
            <a:r>
              <a:rPr lang="zh-CN" altLang="en-US" sz="2800" b="1" dirty="0" smtClean="0">
                <a:solidFill>
                  <a:srgbClr val="7030A0"/>
                </a:solidFill>
                <a:latin typeface="楷体" pitchFamily="49" charset="-122"/>
                <a:ea typeface="楷体" pitchFamily="49" charset="-122"/>
              </a:rPr>
              <a:t>：</a:t>
            </a:r>
            <a:endParaRPr lang="en-US" altLang="zh-CN" sz="2800" b="1" dirty="0" smtClean="0">
              <a:solidFill>
                <a:srgbClr val="7030A0"/>
              </a:solidFill>
              <a:latin typeface="楷体" pitchFamily="49" charset="-122"/>
              <a:ea typeface="楷体" pitchFamily="49" charset="-122"/>
            </a:endParaRP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满足不同条件，执行对应程序</a:t>
            </a:r>
          </a:p>
          <a:p>
            <a:r>
              <a:rPr lang="zh-CN" altLang="en-US" sz="2400" b="1" dirty="0" smtClean="0">
                <a:solidFill>
                  <a:srgbClr val="C00000"/>
                </a:solidFill>
                <a:latin typeface="楷体" pitchFamily="49" charset="-122"/>
                <a:ea typeface="楷体" pitchFamily="49" charset="-122"/>
              </a:rPr>
              <a:t>应用举例：</a:t>
            </a:r>
            <a:r>
              <a:rPr lang="en-US" altLang="zh-CN" sz="2400" dirty="0" smtClean="0">
                <a:latin typeface="楷体" pitchFamily="49" charset="-122"/>
                <a:ea typeface="楷体" pitchFamily="49" charset="-122"/>
              </a:rPr>
              <a:t>IF reg1 &gt; 5 THEN</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Set do1;</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ENDIF</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如果</a:t>
            </a:r>
            <a:r>
              <a:rPr lang="en-US" altLang="zh-CN" sz="2400" dirty="0" smtClean="0">
                <a:latin typeface="楷体" pitchFamily="49" charset="-122"/>
                <a:ea typeface="楷体" pitchFamily="49" charset="-122"/>
              </a:rPr>
              <a:t>reg1&gt;5</a:t>
            </a:r>
            <a:r>
              <a:rPr lang="zh-CN" altLang="en-US" sz="2400" dirty="0" smtClean="0">
                <a:latin typeface="楷体" pitchFamily="49" charset="-122"/>
                <a:ea typeface="楷体" pitchFamily="49" charset="-122"/>
              </a:rPr>
              <a:t>条件满足，则执行</a:t>
            </a:r>
            <a:r>
              <a:rPr lang="en-US" altLang="zh-CN" sz="2400" dirty="0" smtClean="0">
                <a:latin typeface="楷体" pitchFamily="49" charset="-122"/>
                <a:ea typeface="楷体" pitchFamily="49" charset="-122"/>
              </a:rPr>
              <a:t>Set Do1</a:t>
            </a:r>
            <a:r>
              <a:rPr lang="zh-CN" altLang="en-US" sz="2400" dirty="0" smtClean="0">
                <a:latin typeface="楷体" pitchFamily="49" charset="-122"/>
                <a:ea typeface="楷体" pitchFamily="49" charset="-122"/>
              </a:rPr>
              <a:t>指令</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将数字输出信号置为</a:t>
            </a:r>
            <a:r>
              <a:rPr lang="en-US" altLang="zh-CN" sz="2400" dirty="0" smtClean="0">
                <a:latin typeface="楷体" pitchFamily="49" charset="-122"/>
                <a:ea typeface="楷体" pitchFamily="49" charset="-122"/>
              </a:rPr>
              <a:t>1</a:t>
            </a:r>
          </a:p>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FOR</a:t>
            </a:r>
            <a:r>
              <a:rPr lang="zh-CN" altLang="en-US" sz="2800" b="1" dirty="0" smtClean="0">
                <a:solidFill>
                  <a:srgbClr val="7030A0"/>
                </a:solidFill>
                <a:latin typeface="楷体" pitchFamily="49" charset="-122"/>
                <a:ea typeface="楷体" pitchFamily="49" charset="-122"/>
              </a:rPr>
              <a:t>：</a:t>
            </a: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根据指定的次数，重复执行对应程序</a:t>
            </a:r>
            <a:endParaRPr lang="en-US" altLang="zh-CN" sz="24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r>
              <a:rPr lang="en-US" altLang="zh-CN" sz="2400" dirty="0" smtClean="0">
                <a:latin typeface="楷体" pitchFamily="49" charset="-122"/>
                <a:ea typeface="楷体" pitchFamily="49" charset="-122"/>
              </a:rPr>
              <a:t>FOR </a:t>
            </a:r>
            <a:r>
              <a:rPr lang="en-US" altLang="zh-CN" sz="2400" dirty="0" err="1" smtClean="0">
                <a:latin typeface="楷体" pitchFamily="49" charset="-122"/>
                <a:ea typeface="楷体" pitchFamily="49" charset="-122"/>
              </a:rPr>
              <a:t>i</a:t>
            </a:r>
            <a:r>
              <a:rPr lang="en-US" altLang="zh-CN" sz="2400" dirty="0" smtClean="0">
                <a:latin typeface="楷体" pitchFamily="49" charset="-122"/>
                <a:ea typeface="楷体" pitchFamily="49" charset="-122"/>
              </a:rPr>
              <a:t> FROM 1 TO 10 DO </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routine1;</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ENDFOR</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重复执行</a:t>
            </a:r>
            <a:r>
              <a:rPr lang="en-US" altLang="zh-CN" sz="2400" dirty="0" smtClean="0">
                <a:latin typeface="楷体" pitchFamily="49" charset="-122"/>
                <a:ea typeface="楷体" pitchFamily="49" charset="-122"/>
              </a:rPr>
              <a:t>10</a:t>
            </a:r>
            <a:r>
              <a:rPr lang="zh-CN" altLang="en-US" sz="2400" dirty="0" smtClean="0">
                <a:latin typeface="楷体" pitchFamily="49" charset="-122"/>
                <a:ea typeface="楷体" pitchFamily="49" charset="-122"/>
              </a:rPr>
              <a:t>次</a:t>
            </a:r>
            <a:r>
              <a:rPr lang="en-US" altLang="zh-CN" sz="2400" dirty="0" smtClean="0">
                <a:latin typeface="楷体" pitchFamily="49" charset="-122"/>
                <a:ea typeface="楷体" pitchFamily="49" charset="-122"/>
              </a:rPr>
              <a:t>routine1</a:t>
            </a:r>
            <a:r>
              <a:rPr lang="zh-CN" altLang="en-US" sz="2400" dirty="0" smtClean="0">
                <a:latin typeface="楷体" pitchFamily="49" charset="-122"/>
                <a:ea typeface="楷体" pitchFamily="49" charset="-122"/>
              </a:rPr>
              <a:t>里的程序</a:t>
            </a:r>
            <a:endParaRPr lang="zh-CN" altLang="en-US" sz="2400" dirty="0">
              <a:latin typeface="楷体" pitchFamily="49" charset="-122"/>
              <a:ea typeface="楷体" pitchFamily="49" charset="-122"/>
            </a:endParaRPr>
          </a:p>
        </p:txBody>
      </p:sp>
      <p:sp>
        <p:nvSpPr>
          <p:cNvPr id="8" name="TextBox 7"/>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348" y="1785926"/>
            <a:ext cx="7858180" cy="4437753"/>
          </a:xfrm>
          <a:prstGeom prst="rect">
            <a:avLst/>
          </a:prstGeom>
          <a:noFill/>
        </p:spPr>
        <p:txBody>
          <a:bodyPr wrap="square" rtlCol="0">
            <a:spAutoFit/>
          </a:bodyPr>
          <a:lstStyle/>
          <a:p>
            <a:pPr>
              <a:lnSpc>
                <a:spcPct val="150000"/>
              </a:lnSpc>
            </a:pPr>
            <a:r>
              <a:rPr lang="en-US" altLang="zh-CN" sz="2400" b="1" dirty="0" smtClean="0">
                <a:solidFill>
                  <a:srgbClr val="7030A0"/>
                </a:solidFill>
                <a:latin typeface="楷体" pitchFamily="49" charset="-122"/>
                <a:ea typeface="楷体" pitchFamily="49" charset="-122"/>
              </a:rPr>
              <a:t>3</a:t>
            </a:r>
            <a:r>
              <a:rPr lang="zh-CN" altLang="en-US" sz="2400" b="1" dirty="0" smtClean="0">
                <a:solidFill>
                  <a:srgbClr val="7030A0"/>
                </a:solidFill>
                <a:latin typeface="楷体" pitchFamily="49" charset="-122"/>
                <a:ea typeface="楷体" pitchFamily="49" charset="-122"/>
              </a:rPr>
              <a:t>）</a:t>
            </a:r>
            <a:r>
              <a:rPr lang="en-US" altLang="zh-CN" sz="2400" b="1" dirty="0" smtClean="0">
                <a:solidFill>
                  <a:srgbClr val="7030A0"/>
                </a:solidFill>
                <a:latin typeface="楷体" pitchFamily="49" charset="-122"/>
                <a:ea typeface="楷体" pitchFamily="49" charset="-122"/>
              </a:rPr>
              <a:t>WHILE</a:t>
            </a:r>
          </a:p>
          <a:p>
            <a:pPr>
              <a:lnSpc>
                <a:spcPct val="150000"/>
              </a:lnSpc>
            </a:pPr>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如果条件满足，重复执行对应程序</a:t>
            </a:r>
          </a:p>
          <a:p>
            <a:pPr>
              <a:lnSpc>
                <a:spcPct val="150000"/>
              </a:lnSpc>
            </a:pPr>
            <a:r>
              <a:rPr lang="zh-CN" altLang="en-US" sz="2400" b="1" dirty="0" smtClean="0">
                <a:solidFill>
                  <a:srgbClr val="C00000"/>
                </a:solidFill>
                <a:latin typeface="楷体" pitchFamily="49" charset="-122"/>
                <a:ea typeface="楷体" pitchFamily="49" charset="-122"/>
              </a:rPr>
              <a:t>应用举例： </a:t>
            </a:r>
            <a:r>
              <a:rPr lang="en-US" altLang="zh-CN" sz="2400" dirty="0" smtClean="0">
                <a:latin typeface="楷体" pitchFamily="49" charset="-122"/>
                <a:ea typeface="楷体" pitchFamily="49" charset="-122"/>
              </a:rPr>
              <a:t>WHILE reg1 &lt; reg2 DO</a:t>
            </a:r>
          </a:p>
          <a:p>
            <a:pPr>
              <a:lnSpc>
                <a:spcPct val="150000"/>
              </a:lnSpc>
            </a:pPr>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reg1 := reg1 + 1;</a:t>
            </a:r>
          </a:p>
          <a:p>
            <a:pPr>
              <a:lnSpc>
                <a:spcPct val="150000"/>
              </a:lnSpc>
            </a:pPr>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ENDWHILE</a:t>
            </a:r>
          </a:p>
          <a:p>
            <a:pPr>
              <a:lnSpc>
                <a:spcPct val="150000"/>
              </a:lnSpc>
            </a:pPr>
            <a:r>
              <a:rPr lang="zh-CN" altLang="en-US" sz="2400" b="1" dirty="0" smtClean="0">
                <a:solidFill>
                  <a:srgbClr val="00B050"/>
                </a:solidFill>
                <a:latin typeface="楷体" pitchFamily="49" charset="-122"/>
                <a:ea typeface="楷体" pitchFamily="49" charset="-122"/>
              </a:rPr>
              <a:t>执行结果： </a:t>
            </a:r>
            <a:r>
              <a:rPr lang="zh-CN" altLang="en-US" sz="2400" dirty="0" smtClean="0">
                <a:latin typeface="楷体" pitchFamily="49" charset="-122"/>
                <a:ea typeface="楷体" pitchFamily="49" charset="-122"/>
              </a:rPr>
              <a:t>如果变量</a:t>
            </a:r>
            <a:r>
              <a:rPr lang="en-US" altLang="zh-CN" sz="2400" dirty="0" smtClean="0">
                <a:latin typeface="楷体" pitchFamily="49" charset="-122"/>
                <a:ea typeface="楷体" pitchFamily="49" charset="-122"/>
              </a:rPr>
              <a:t>reg1&lt;reg2 </a:t>
            </a:r>
            <a:r>
              <a:rPr lang="zh-CN" altLang="en-US" sz="2400" dirty="0" smtClean="0">
                <a:latin typeface="楷体" pitchFamily="49" charset="-122"/>
                <a:ea typeface="楷体" pitchFamily="49" charset="-122"/>
              </a:rPr>
              <a:t>条件一直成立，则重复</a:t>
            </a:r>
            <a:endParaRPr lang="en-US" altLang="zh-CN" sz="2400" dirty="0" smtClean="0">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           执行</a:t>
            </a:r>
            <a:r>
              <a:rPr lang="en-US" altLang="zh-CN" sz="2400" dirty="0" smtClean="0">
                <a:latin typeface="楷体" pitchFamily="49" charset="-122"/>
                <a:ea typeface="楷体" pitchFamily="49" charset="-122"/>
              </a:rPr>
              <a:t>reg1 </a:t>
            </a:r>
            <a:r>
              <a:rPr lang="zh-CN" altLang="en-US" sz="2400" dirty="0" smtClean="0">
                <a:latin typeface="楷体" pitchFamily="49" charset="-122"/>
                <a:ea typeface="楷体" pitchFamily="49" charset="-122"/>
              </a:rPr>
              <a:t>加</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，直至</a:t>
            </a:r>
            <a:r>
              <a:rPr lang="en-US" altLang="zh-CN" sz="2400" dirty="0" smtClean="0">
                <a:latin typeface="楷体" pitchFamily="49" charset="-122"/>
                <a:ea typeface="楷体" pitchFamily="49" charset="-122"/>
              </a:rPr>
              <a:t>reg1&lt;reg2 </a:t>
            </a:r>
            <a:r>
              <a:rPr lang="zh-CN" altLang="en-US" sz="2400" dirty="0" smtClean="0">
                <a:latin typeface="楷体" pitchFamily="49" charset="-122"/>
                <a:ea typeface="楷体" pitchFamily="49" charset="-122"/>
              </a:rPr>
              <a:t>条件不成立</a:t>
            </a:r>
            <a:endParaRPr lang="en-US" altLang="zh-CN" sz="2400" dirty="0" smtClean="0">
              <a:latin typeface="楷体" pitchFamily="49" charset="-122"/>
              <a:ea typeface="楷体" pitchFamily="49" charset="-122"/>
            </a:endParaRPr>
          </a:p>
          <a:p>
            <a:pPr>
              <a:lnSpc>
                <a:spcPct val="150000"/>
              </a:lnSpc>
            </a:pPr>
            <a:r>
              <a:rPr lang="zh-CN" altLang="en-US" sz="2400" dirty="0" smtClean="0">
                <a:latin typeface="楷体" pitchFamily="49" charset="-122"/>
                <a:ea typeface="楷体" pitchFamily="49" charset="-122"/>
              </a:rPr>
              <a:t>           为止</a:t>
            </a:r>
          </a:p>
        </p:txBody>
      </p:sp>
      <p:sp>
        <p:nvSpPr>
          <p:cNvPr id="7" name="TextBox 6"/>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643050"/>
            <a:ext cx="8501122" cy="4585871"/>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a:t>
            </a:r>
            <a:r>
              <a:rPr lang="en-US" altLang="zh-CN" sz="2800" b="1" dirty="0" smtClean="0">
                <a:solidFill>
                  <a:srgbClr val="7030A0"/>
                </a:solidFill>
                <a:latin typeface="楷体" pitchFamily="49" charset="-122"/>
                <a:ea typeface="楷体" pitchFamily="49" charset="-122"/>
              </a:rPr>
              <a:t>TEST</a:t>
            </a:r>
          </a:p>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根据指定变量的判断结果，执行对应程序</a:t>
            </a:r>
          </a:p>
          <a:p>
            <a:r>
              <a:rPr lang="zh-CN" altLang="en-US" sz="2400" b="1" dirty="0" smtClean="0">
                <a:solidFill>
                  <a:srgbClr val="C00000"/>
                </a:solidFill>
                <a:latin typeface="楷体" pitchFamily="49" charset="-122"/>
                <a:ea typeface="楷体" pitchFamily="49" charset="-122"/>
              </a:rPr>
              <a:t>应用举例： </a:t>
            </a:r>
            <a:r>
              <a:rPr lang="en-US" altLang="zh-CN" sz="2400" dirty="0" smtClean="0">
                <a:latin typeface="楷体" pitchFamily="49" charset="-122"/>
                <a:ea typeface="楷体" pitchFamily="49" charset="-122"/>
              </a:rPr>
              <a:t>TEST reg1</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CASE 1:</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routine1;</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CASE 2:</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routine2;</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DEFAULT :</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Stop;</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ENDTEST</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判断</a:t>
            </a:r>
            <a:r>
              <a:rPr lang="en-US" altLang="zh-CN" sz="2400" dirty="0" smtClean="0">
                <a:latin typeface="楷体" pitchFamily="49" charset="-122"/>
                <a:ea typeface="楷体" pitchFamily="49" charset="-122"/>
              </a:rPr>
              <a:t>reg1</a:t>
            </a:r>
            <a:r>
              <a:rPr lang="zh-CN" altLang="en-US" sz="2400" dirty="0" smtClean="0">
                <a:latin typeface="楷体" pitchFamily="49" charset="-122"/>
                <a:ea typeface="楷体" pitchFamily="49" charset="-122"/>
              </a:rPr>
              <a:t>数值，若为</a:t>
            </a:r>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则执行</a:t>
            </a:r>
            <a:r>
              <a:rPr lang="en-US" altLang="zh-CN" sz="2400" dirty="0" smtClean="0">
                <a:latin typeface="楷体" pitchFamily="49" charset="-122"/>
                <a:ea typeface="楷体" pitchFamily="49" charset="-122"/>
              </a:rPr>
              <a:t>routine1</a:t>
            </a:r>
            <a:r>
              <a:rPr lang="zh-CN" altLang="en-US" sz="2400" dirty="0" smtClean="0">
                <a:latin typeface="楷体" pitchFamily="49" charset="-122"/>
                <a:ea typeface="楷体" pitchFamily="49" charset="-122"/>
              </a:rPr>
              <a:t>，若为</a:t>
            </a:r>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则执</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行</a:t>
            </a:r>
            <a:r>
              <a:rPr lang="en-US" altLang="zh-CN" sz="2400" dirty="0" smtClean="0">
                <a:latin typeface="楷体" pitchFamily="49" charset="-122"/>
                <a:ea typeface="楷体" pitchFamily="49" charset="-122"/>
              </a:rPr>
              <a:t>routine2</a:t>
            </a:r>
            <a:r>
              <a:rPr lang="zh-CN" altLang="en-US" sz="2400" dirty="0" smtClean="0">
                <a:latin typeface="楷体" pitchFamily="49" charset="-122"/>
                <a:ea typeface="楷体" pitchFamily="49" charset="-122"/>
              </a:rPr>
              <a:t>，否则执行</a:t>
            </a:r>
            <a:r>
              <a:rPr lang="en-US" altLang="zh-CN" sz="2400" dirty="0" smtClean="0">
                <a:latin typeface="楷体" pitchFamily="49" charset="-122"/>
                <a:ea typeface="楷体" pitchFamily="49" charset="-122"/>
              </a:rPr>
              <a:t>Stop</a:t>
            </a:r>
            <a:endParaRPr lang="zh-CN" altLang="en-US" sz="2400" dirty="0">
              <a:latin typeface="楷体" pitchFamily="49" charset="-122"/>
              <a:ea typeface="楷体" pitchFamily="49" charset="-122"/>
            </a:endParaRPr>
          </a:p>
        </p:txBody>
      </p:sp>
      <p:sp>
        <p:nvSpPr>
          <p:cNvPr id="7" name="TextBox 6"/>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71472" y="1357298"/>
            <a:ext cx="62865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 Offs </a:t>
            </a:r>
            <a:r>
              <a:rPr lang="zh-CN" altLang="en-US" sz="2800" b="1" dirty="0" smtClean="0">
                <a:solidFill>
                  <a:srgbClr val="002060"/>
                </a:solidFill>
                <a:latin typeface="楷体" pitchFamily="49" charset="-122"/>
                <a:ea typeface="楷体" pitchFamily="49" charset="-122"/>
              </a:rPr>
              <a:t>偏移功能</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571472" y="2357430"/>
            <a:ext cx="8001056" cy="2308324"/>
          </a:xfrm>
          <a:prstGeom prst="rect">
            <a:avLst/>
          </a:prstGeom>
          <a:noFill/>
        </p:spPr>
        <p:txBody>
          <a:bodyPr wrap="square" rtlCol="0">
            <a:spAutoFit/>
          </a:bodyPr>
          <a:lstStyle/>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以选定的目标点为基准，沿着选定工件坐标系</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的</a:t>
            </a:r>
            <a:r>
              <a:rPr lang="en-US" altLang="zh-CN" sz="2400" dirty="0" smtClean="0">
                <a:latin typeface="楷体" pitchFamily="49" charset="-122"/>
                <a:ea typeface="楷体" pitchFamily="49" charset="-122"/>
              </a:rPr>
              <a:t>X</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Y</a:t>
            </a:r>
            <a:r>
              <a:rPr lang="zh-CN" altLang="en-US" sz="2400" dirty="0" smtClean="0">
                <a:latin typeface="楷体" pitchFamily="49" charset="-122"/>
                <a:ea typeface="楷体" pitchFamily="49" charset="-122"/>
              </a:rPr>
              <a:t>、</a:t>
            </a:r>
            <a:r>
              <a:rPr lang="en-US" altLang="zh-CN" sz="2400" dirty="0" smtClean="0">
                <a:latin typeface="楷体" pitchFamily="49" charset="-122"/>
                <a:ea typeface="楷体" pitchFamily="49" charset="-122"/>
              </a:rPr>
              <a:t>Z </a:t>
            </a:r>
            <a:r>
              <a:rPr lang="zh-CN" altLang="en-US" sz="2400" dirty="0" smtClean="0">
                <a:latin typeface="楷体" pitchFamily="49" charset="-122"/>
                <a:ea typeface="楷体" pitchFamily="49" charset="-122"/>
              </a:rPr>
              <a:t>轴方向偏移一定的距离。</a:t>
            </a:r>
          </a:p>
          <a:p>
            <a:r>
              <a:rPr lang="zh-CN" altLang="en-US" sz="2400" b="1" dirty="0" smtClean="0">
                <a:solidFill>
                  <a:srgbClr val="C00000"/>
                </a:solidFill>
                <a:latin typeface="楷体" pitchFamily="49" charset="-122"/>
                <a:ea typeface="楷体" pitchFamily="49" charset="-122"/>
              </a:rPr>
              <a:t>应用举例： </a:t>
            </a:r>
            <a:r>
              <a:rPr lang="en-US" altLang="zh-CN" sz="2400" dirty="0" err="1" smtClean="0">
                <a:latin typeface="楷体" pitchFamily="49" charset="-122"/>
                <a:ea typeface="楷体" pitchFamily="49" charset="-122"/>
              </a:rPr>
              <a:t>MoveL</a:t>
            </a:r>
            <a:r>
              <a:rPr lang="en-US" altLang="zh-CN" sz="2400" dirty="0" smtClean="0">
                <a:latin typeface="楷体" pitchFamily="49" charset="-122"/>
                <a:ea typeface="楷体" pitchFamily="49" charset="-122"/>
              </a:rPr>
              <a:t> Offs(p10, 0, 0, 10), v1000, z50,</a:t>
            </a: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tool0 \</a:t>
            </a:r>
            <a:r>
              <a:rPr lang="en-US" altLang="zh-CN" sz="2400" dirty="0" err="1" smtClean="0">
                <a:latin typeface="楷体" pitchFamily="49" charset="-122"/>
                <a:ea typeface="楷体" pitchFamily="49" charset="-122"/>
              </a:rPr>
              <a:t>WObj</a:t>
            </a:r>
            <a:r>
              <a:rPr lang="en-US" altLang="zh-CN" sz="2400" dirty="0" smtClean="0">
                <a:latin typeface="楷体" pitchFamily="49" charset="-122"/>
                <a:ea typeface="楷体" pitchFamily="49" charset="-122"/>
              </a:rPr>
              <a:t>:=wobj1;</a:t>
            </a:r>
          </a:p>
          <a:p>
            <a:r>
              <a:rPr lang="zh-CN" altLang="en-US" sz="2400" b="1" dirty="0" smtClean="0">
                <a:solidFill>
                  <a:srgbClr val="00B050"/>
                </a:solidFill>
                <a:latin typeface="楷体" pitchFamily="49" charset="-122"/>
                <a:ea typeface="楷体" pitchFamily="49" charset="-122"/>
              </a:rPr>
              <a:t>执行结果：</a:t>
            </a:r>
            <a:r>
              <a:rPr lang="zh-CN" altLang="en-US" sz="2400" dirty="0" smtClean="0">
                <a:latin typeface="楷体" pitchFamily="49" charset="-122"/>
                <a:ea typeface="楷体" pitchFamily="49" charset="-122"/>
              </a:rPr>
              <a:t>将机器人</a:t>
            </a:r>
            <a:r>
              <a:rPr lang="en-US" altLang="zh-CN" sz="2400" dirty="0" smtClean="0">
                <a:latin typeface="楷体" pitchFamily="49" charset="-122"/>
                <a:ea typeface="楷体" pitchFamily="49" charset="-122"/>
              </a:rPr>
              <a:t>TCP </a:t>
            </a:r>
            <a:r>
              <a:rPr lang="zh-CN" altLang="en-US" sz="2400" dirty="0" smtClean="0">
                <a:latin typeface="楷体" pitchFamily="49" charset="-122"/>
                <a:ea typeface="楷体" pitchFamily="49" charset="-122"/>
              </a:rPr>
              <a:t>移动至以</a:t>
            </a:r>
            <a:r>
              <a:rPr lang="en-US" altLang="zh-CN" sz="2400" dirty="0" smtClean="0">
                <a:latin typeface="楷体" pitchFamily="49" charset="-122"/>
                <a:ea typeface="楷体" pitchFamily="49" charset="-122"/>
              </a:rPr>
              <a:t>p10 </a:t>
            </a:r>
            <a:r>
              <a:rPr lang="zh-CN" altLang="en-US" sz="2400" dirty="0" smtClean="0">
                <a:latin typeface="楷体" pitchFamily="49" charset="-122"/>
                <a:ea typeface="楷体" pitchFamily="49" charset="-122"/>
              </a:rPr>
              <a:t>为基准点、沿着</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a:t>
            </a:r>
            <a:r>
              <a:rPr lang="en-US" altLang="zh-CN" sz="2400" dirty="0" smtClean="0">
                <a:latin typeface="楷体" pitchFamily="49" charset="-122"/>
                <a:ea typeface="楷体" pitchFamily="49" charset="-122"/>
              </a:rPr>
              <a:t>wobj1 </a:t>
            </a:r>
            <a:r>
              <a:rPr lang="zh-CN" altLang="en-US" sz="2400" dirty="0" smtClean="0">
                <a:latin typeface="楷体" pitchFamily="49" charset="-122"/>
                <a:ea typeface="楷体" pitchFamily="49" charset="-122"/>
              </a:rPr>
              <a:t>的</a:t>
            </a:r>
            <a:r>
              <a:rPr lang="en-US" altLang="zh-CN" sz="2400" dirty="0" smtClean="0">
                <a:latin typeface="楷体" pitchFamily="49" charset="-122"/>
                <a:ea typeface="楷体" pitchFamily="49" charset="-122"/>
              </a:rPr>
              <a:t>Z </a:t>
            </a:r>
            <a:r>
              <a:rPr lang="zh-CN" altLang="en-US" sz="2400" dirty="0" smtClean="0">
                <a:latin typeface="楷体" pitchFamily="49" charset="-122"/>
                <a:ea typeface="楷体" pitchFamily="49" charset="-122"/>
              </a:rPr>
              <a:t>轴正方向偏移</a:t>
            </a:r>
            <a:r>
              <a:rPr lang="en-US" altLang="zh-CN" sz="2400" dirty="0" smtClean="0">
                <a:latin typeface="楷体" pitchFamily="49" charset="-122"/>
                <a:ea typeface="楷体" pitchFamily="49" charset="-122"/>
              </a:rPr>
              <a:t>10mm </a:t>
            </a:r>
            <a:r>
              <a:rPr lang="zh-CN" altLang="en-US" sz="2400" dirty="0" smtClean="0">
                <a:latin typeface="楷体" pitchFamily="49" charset="-122"/>
                <a:ea typeface="楷体" pitchFamily="49" charset="-122"/>
              </a:rPr>
              <a:t>的位置</a:t>
            </a:r>
            <a:endParaRPr lang="zh-CN" altLang="en-US" sz="2400" dirty="0">
              <a:latin typeface="楷体" pitchFamily="49" charset="-122"/>
              <a:ea typeface="楷体" pitchFamily="49" charset="-122"/>
            </a:endParaRPr>
          </a:p>
        </p:txBody>
      </p:sp>
      <p:sp>
        <p:nvSpPr>
          <p:cNvPr id="8" name="TextBox 7"/>
          <p:cNvSpPr txBox="1"/>
          <p:nvPr/>
        </p:nvSpPr>
        <p:spPr>
          <a:xfrm>
            <a:off x="0" y="285728"/>
            <a:ext cx="571504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2.2 </a:t>
            </a:r>
            <a:r>
              <a:rPr lang="zh-CN" altLang="en-US" sz="3200" b="1" dirty="0" smtClean="0">
                <a:solidFill>
                  <a:srgbClr val="FF0000"/>
                </a:solidFill>
                <a:latin typeface="楷体" pitchFamily="49" charset="-122"/>
                <a:ea typeface="楷体" pitchFamily="49" charset="-122"/>
              </a:rPr>
              <a:t>火花塞搬运知识储备</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714348" y="2000240"/>
            <a:ext cx="7929618" cy="2308324"/>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    </a:t>
            </a:r>
            <a:r>
              <a:rPr lang="zh-CN" altLang="en-US" sz="2400" b="1" dirty="0" smtClean="0">
                <a:solidFill>
                  <a:srgbClr val="C00000"/>
                </a:solidFill>
                <a:latin typeface="楷体" pitchFamily="49" charset="-122"/>
                <a:ea typeface="楷体" pitchFamily="49" charset="-122"/>
              </a:rPr>
              <a:t>机器人</a:t>
            </a:r>
            <a:r>
              <a:rPr lang="zh-CN" altLang="en-US" sz="2400" dirty="0" smtClean="0">
                <a:latin typeface="楷体" pitchFamily="49" charset="-122"/>
                <a:ea typeface="楷体" pitchFamily="49" charset="-122"/>
              </a:rPr>
              <a:t>是一种自动化的机器，所不同的是这种机器具备一些与人或生物相似的智能能力，如感知能力、规划能力、动作能力和协同能力，是一种具有高度灵活性的自动化机器。</a:t>
            </a:r>
            <a:endParaRPr lang="zh-CN" altLang="en-US" sz="2400" dirty="0">
              <a:latin typeface="楷体" pitchFamily="49" charset="-122"/>
              <a:ea typeface="楷体" pitchFamily="49" charset="-122"/>
            </a:endParaRPr>
          </a:p>
        </p:txBody>
      </p:sp>
      <p:sp>
        <p:nvSpPr>
          <p:cNvPr id="8" name="TextBox 7"/>
          <p:cNvSpPr txBox="1"/>
          <p:nvPr/>
        </p:nvSpPr>
        <p:spPr>
          <a:xfrm>
            <a:off x="428596" y="1500174"/>
            <a:ext cx="6000792" cy="523220"/>
          </a:xfrm>
          <a:prstGeom prst="rect">
            <a:avLst/>
          </a:prstGeom>
          <a:noFill/>
        </p:spPr>
        <p:txBody>
          <a:bodyPr wrap="square" rtlCol="0">
            <a:spAutoFit/>
          </a:bodyPr>
          <a:lstStyle/>
          <a:p>
            <a:r>
              <a:rPr lang="zh-CN" altLang="en-US" sz="2800" b="1" dirty="0" smtClean="0">
                <a:solidFill>
                  <a:srgbClr val="002060"/>
                </a:solidFill>
              </a:rPr>
              <a:t>（</a:t>
            </a:r>
            <a:r>
              <a:rPr lang="en-US" altLang="zh-CN" sz="2800" b="1" dirty="0" smtClean="0">
                <a:solidFill>
                  <a:srgbClr val="002060"/>
                </a:solidFill>
              </a:rPr>
              <a:t>1</a:t>
            </a:r>
            <a:r>
              <a:rPr lang="zh-CN" altLang="en-US" sz="2800" b="1" dirty="0" smtClean="0">
                <a:solidFill>
                  <a:srgbClr val="002060"/>
                </a:solidFill>
              </a:rPr>
              <a:t>）</a:t>
            </a:r>
            <a:r>
              <a:rPr lang="zh-CN" altLang="en-US" sz="2800" b="1" dirty="0" smtClean="0">
                <a:solidFill>
                  <a:srgbClr val="002060"/>
                </a:solidFill>
                <a:latin typeface="楷体" pitchFamily="49" charset="-122"/>
                <a:ea typeface="楷体" pitchFamily="49" charset="-122"/>
              </a:rPr>
              <a:t>我国科学家对机器人的定义</a:t>
            </a:r>
            <a:endParaRPr lang="zh-CN" altLang="en-US" sz="2800" b="1" dirty="0">
              <a:solidFill>
                <a:srgbClr val="002060"/>
              </a:solidFill>
            </a:endParaRPr>
          </a:p>
        </p:txBody>
      </p:sp>
      <p:sp>
        <p:nvSpPr>
          <p:cNvPr id="9" name="TextBox 8"/>
          <p:cNvSpPr txBox="1"/>
          <p:nvPr/>
        </p:nvSpPr>
        <p:spPr>
          <a:xfrm>
            <a:off x="357158" y="4429132"/>
            <a:ext cx="878684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）美国机器人工业协会（</a:t>
            </a:r>
            <a:r>
              <a:rPr lang="en-US" altLang="zh-CN" sz="2800" b="1" dirty="0" smtClean="0">
                <a:solidFill>
                  <a:srgbClr val="002060"/>
                </a:solidFill>
                <a:latin typeface="楷体" pitchFamily="49" charset="-122"/>
                <a:ea typeface="楷体" pitchFamily="49" charset="-122"/>
              </a:rPr>
              <a:t>RIA</a:t>
            </a:r>
            <a:r>
              <a:rPr lang="zh-CN" altLang="en-US" sz="2800" b="1" dirty="0" smtClean="0">
                <a:solidFill>
                  <a:srgbClr val="002060"/>
                </a:solidFill>
                <a:latin typeface="楷体" pitchFamily="49" charset="-122"/>
                <a:ea typeface="楷体" pitchFamily="49" charset="-122"/>
              </a:rPr>
              <a:t>）对工业机器人的定义</a:t>
            </a:r>
            <a:endParaRPr lang="zh-CN" altLang="en-US" sz="2800" b="1" dirty="0">
              <a:solidFill>
                <a:srgbClr val="002060"/>
              </a:solidFill>
              <a:latin typeface="楷体" pitchFamily="49" charset="-122"/>
              <a:ea typeface="楷体" pitchFamily="49" charset="-122"/>
            </a:endParaRPr>
          </a:p>
        </p:txBody>
      </p:sp>
      <p:sp>
        <p:nvSpPr>
          <p:cNvPr id="11" name="TextBox 10"/>
          <p:cNvSpPr txBox="1"/>
          <p:nvPr/>
        </p:nvSpPr>
        <p:spPr>
          <a:xfrm>
            <a:off x="714348" y="5000636"/>
            <a:ext cx="8072494" cy="1754326"/>
          </a:xfrm>
          <a:prstGeom prst="rect">
            <a:avLst/>
          </a:prstGeom>
          <a:noFill/>
        </p:spPr>
        <p:txBody>
          <a:bodyPr wrap="square" rtlCol="0">
            <a:spAutoFit/>
          </a:bodyPr>
          <a:lstStyle/>
          <a:p>
            <a:pPr>
              <a:lnSpc>
                <a:spcPct val="150000"/>
              </a:lnSpc>
            </a:pPr>
            <a:r>
              <a:rPr lang="zh-CN" altLang="en-US" sz="2400" b="1" dirty="0" smtClean="0">
                <a:solidFill>
                  <a:srgbClr val="002060"/>
                </a:solidFill>
                <a:latin typeface="楷体" pitchFamily="49" charset="-122"/>
                <a:ea typeface="楷体" pitchFamily="49" charset="-122"/>
              </a:rPr>
              <a:t>    </a:t>
            </a:r>
            <a:r>
              <a:rPr lang="zh-CN" altLang="en-US" sz="2400" b="1" dirty="0" smtClean="0">
                <a:solidFill>
                  <a:srgbClr val="C00000"/>
                </a:solidFill>
                <a:latin typeface="楷体" pitchFamily="49" charset="-122"/>
                <a:ea typeface="楷体" pitchFamily="49" charset="-122"/>
              </a:rPr>
              <a:t>工业机器人</a:t>
            </a:r>
            <a:r>
              <a:rPr lang="zh-CN" altLang="en-US" sz="2400" dirty="0" smtClean="0">
                <a:latin typeface="楷体" pitchFamily="49" charset="-122"/>
                <a:ea typeface="楷体" pitchFamily="49" charset="-122"/>
              </a:rPr>
              <a:t>是一种用于移动各种材料、零件、工具或专用装置，通过可编程序动作来执行各种任务并具有编</a:t>
            </a:r>
          </a:p>
          <a:p>
            <a:pPr>
              <a:lnSpc>
                <a:spcPct val="150000"/>
              </a:lnSpc>
            </a:pPr>
            <a:r>
              <a:rPr lang="zh-CN" altLang="en-US" sz="2400" dirty="0" smtClean="0">
                <a:latin typeface="楷体" pitchFamily="49" charset="-122"/>
                <a:ea typeface="楷体" pitchFamily="49" charset="-122"/>
              </a:rPr>
              <a:t>程能力的多功能机械手。</a:t>
            </a:r>
            <a:endParaRPr lang="zh-CN" altLang="en-US" sz="24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85728"/>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0" y="1357298"/>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8" name="图片 7" descr="yasuobao.jpg"/>
          <p:cNvPicPr>
            <a:picLocks noChangeAspect="1"/>
          </p:cNvPicPr>
          <p:nvPr/>
        </p:nvPicPr>
        <p:blipFill>
          <a:blip r:embed="rId2"/>
          <a:stretch>
            <a:fillRect/>
          </a:stretch>
        </p:blipFill>
        <p:spPr>
          <a:xfrm>
            <a:off x="357158" y="2665741"/>
            <a:ext cx="1714512" cy="1834829"/>
          </a:xfrm>
          <a:prstGeom prst="rect">
            <a:avLst/>
          </a:prstGeom>
        </p:spPr>
      </p:pic>
      <p:sp>
        <p:nvSpPr>
          <p:cNvPr id="10" name="TextBox 9"/>
          <p:cNvSpPr txBox="1"/>
          <p:nvPr/>
        </p:nvSpPr>
        <p:spPr>
          <a:xfrm>
            <a:off x="428596" y="4714884"/>
            <a:ext cx="1500198" cy="1200329"/>
          </a:xfrm>
          <a:prstGeom prst="rect">
            <a:avLst/>
          </a:prstGeom>
          <a:noFill/>
        </p:spPr>
        <p:txBody>
          <a:bodyPr wrap="square" rtlCol="0">
            <a:spAutoFit/>
          </a:bodyPr>
          <a:lstStyle/>
          <a:p>
            <a:r>
              <a:rPr lang="en-US" sz="2400" dirty="0" err="1" smtClean="0">
                <a:latin typeface="楷体" pitchFamily="49" charset="-122"/>
                <a:ea typeface="楷体" pitchFamily="49" charset="-122"/>
              </a:rPr>
              <a:t>ST_Spark.rspag</a:t>
            </a:r>
            <a:r>
              <a:rPr lang="zh-CN" altLang="en-US" sz="2400" dirty="0" smtClean="0">
                <a:latin typeface="楷体" pitchFamily="49" charset="-122"/>
                <a:ea typeface="楷体" pitchFamily="49" charset="-122"/>
              </a:rPr>
              <a:t>压缩包</a:t>
            </a:r>
            <a:endParaRPr lang="zh-CN" altLang="en-US" sz="2400" dirty="0">
              <a:latin typeface="楷体" pitchFamily="49" charset="-122"/>
              <a:ea typeface="楷体" pitchFamily="49" charset="-122"/>
            </a:endParaRPr>
          </a:p>
        </p:txBody>
      </p:sp>
      <p:pic>
        <p:nvPicPr>
          <p:cNvPr id="11" name="图片 10" descr="yasuobao2.png"/>
          <p:cNvPicPr>
            <a:picLocks noChangeAspect="1"/>
          </p:cNvPicPr>
          <p:nvPr/>
        </p:nvPicPr>
        <p:blipFill>
          <a:blip r:embed="rId3"/>
          <a:stretch>
            <a:fillRect/>
          </a:stretch>
        </p:blipFill>
        <p:spPr>
          <a:xfrm>
            <a:off x="2571736" y="1928802"/>
            <a:ext cx="3343487" cy="2467263"/>
          </a:xfrm>
          <a:prstGeom prst="rect">
            <a:avLst/>
          </a:prstGeom>
        </p:spPr>
      </p:pic>
      <p:pic>
        <p:nvPicPr>
          <p:cNvPr id="12" name="图片 11" descr="yasuobao3.png"/>
          <p:cNvPicPr>
            <a:picLocks noChangeAspect="1"/>
          </p:cNvPicPr>
          <p:nvPr/>
        </p:nvPicPr>
        <p:blipFill>
          <a:blip r:embed="rId4"/>
          <a:stretch>
            <a:fillRect/>
          </a:stretch>
        </p:blipFill>
        <p:spPr>
          <a:xfrm>
            <a:off x="5857884" y="1928802"/>
            <a:ext cx="3288520" cy="2457736"/>
          </a:xfrm>
          <a:prstGeom prst="rect">
            <a:avLst/>
          </a:prstGeom>
        </p:spPr>
      </p:pic>
      <p:pic>
        <p:nvPicPr>
          <p:cNvPr id="13" name="图片 12" descr="yasuobao4.png"/>
          <p:cNvPicPr>
            <a:picLocks noChangeAspect="1"/>
          </p:cNvPicPr>
          <p:nvPr/>
        </p:nvPicPr>
        <p:blipFill>
          <a:blip r:embed="rId5"/>
          <a:stretch>
            <a:fillRect/>
          </a:stretch>
        </p:blipFill>
        <p:spPr>
          <a:xfrm>
            <a:off x="2643174" y="4429131"/>
            <a:ext cx="3286148" cy="2378435"/>
          </a:xfrm>
          <a:prstGeom prst="rect">
            <a:avLst/>
          </a:prstGeom>
        </p:spPr>
      </p:pic>
      <p:pic>
        <p:nvPicPr>
          <p:cNvPr id="14" name="图片 13" descr="yasuobao5.png"/>
          <p:cNvPicPr>
            <a:picLocks noChangeAspect="1"/>
          </p:cNvPicPr>
          <p:nvPr/>
        </p:nvPicPr>
        <p:blipFill>
          <a:blip r:embed="rId6"/>
          <a:stretch>
            <a:fillRect/>
          </a:stretch>
        </p:blipFill>
        <p:spPr>
          <a:xfrm>
            <a:off x="5857884" y="4357694"/>
            <a:ext cx="3286116" cy="24328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yasuobao6.png"/>
          <p:cNvPicPr>
            <a:picLocks noChangeAspect="1"/>
          </p:cNvPicPr>
          <p:nvPr/>
        </p:nvPicPr>
        <p:blipFill>
          <a:blip r:embed="rId2"/>
          <a:stretch>
            <a:fillRect/>
          </a:stretch>
        </p:blipFill>
        <p:spPr>
          <a:xfrm>
            <a:off x="1714480" y="1571612"/>
            <a:ext cx="5515745" cy="3753374"/>
          </a:xfrm>
          <a:prstGeom prst="rect">
            <a:avLst/>
          </a:prstGeom>
        </p:spPr>
      </p:pic>
      <p:sp>
        <p:nvSpPr>
          <p:cNvPr id="7" name="TextBox 6"/>
          <p:cNvSpPr txBox="1"/>
          <p:nvPr/>
        </p:nvSpPr>
        <p:spPr>
          <a:xfrm>
            <a:off x="642910" y="5500702"/>
            <a:ext cx="8072494" cy="830997"/>
          </a:xfrm>
          <a:prstGeom prst="rect">
            <a:avLst/>
          </a:prstGeom>
          <a:noFill/>
        </p:spPr>
        <p:txBody>
          <a:bodyPr wrap="square" rtlCol="0">
            <a:spAutoFit/>
          </a:bodyPr>
          <a:lstStyle/>
          <a:p>
            <a:r>
              <a:rPr lang="zh-CN" altLang="en-US" sz="2400" dirty="0" smtClean="0">
                <a:latin typeface="楷体" pitchFamily="49" charset="-122"/>
                <a:ea typeface="楷体" pitchFamily="49" charset="-122"/>
              </a:rPr>
              <a:t>动作效果：机器人控制夹具动作进行拾取放置，将所有的火花塞从右侧搬运至了左侧，完成之后，可复位该工作站。</a:t>
            </a:r>
            <a:endParaRPr lang="zh-CN" altLang="en-US" sz="2400" dirty="0">
              <a:latin typeface="楷体" pitchFamily="49" charset="-122"/>
              <a:ea typeface="楷体" pitchFamily="49" charset="-122"/>
            </a:endParaRPr>
          </a:p>
        </p:txBody>
      </p:sp>
      <p:sp>
        <p:nvSpPr>
          <p:cNvPr id="8" name="TextBox 7"/>
          <p:cNvSpPr txBox="1"/>
          <p:nvPr/>
        </p:nvSpPr>
        <p:spPr>
          <a:xfrm>
            <a:off x="0" y="285728"/>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复位.jpg"/>
          <p:cNvPicPr>
            <a:picLocks noChangeAspect="1"/>
          </p:cNvPicPr>
          <p:nvPr/>
        </p:nvPicPr>
        <p:blipFill>
          <a:blip r:embed="rId2"/>
          <a:stretch>
            <a:fillRect/>
          </a:stretch>
        </p:blipFill>
        <p:spPr>
          <a:xfrm>
            <a:off x="219075" y="1285860"/>
            <a:ext cx="4352925" cy="2609850"/>
          </a:xfrm>
          <a:prstGeom prst="rect">
            <a:avLst/>
          </a:prstGeom>
        </p:spPr>
      </p:pic>
      <p:pic>
        <p:nvPicPr>
          <p:cNvPr id="7" name="图片 6" descr="备份.png"/>
          <p:cNvPicPr>
            <a:picLocks noChangeAspect="1"/>
          </p:cNvPicPr>
          <p:nvPr/>
        </p:nvPicPr>
        <p:blipFill>
          <a:blip r:embed="rId3"/>
          <a:stretch>
            <a:fillRect/>
          </a:stretch>
        </p:blipFill>
        <p:spPr>
          <a:xfrm>
            <a:off x="4572000" y="1285860"/>
            <a:ext cx="4214842" cy="2591839"/>
          </a:xfrm>
          <a:prstGeom prst="rect">
            <a:avLst/>
          </a:prstGeom>
        </p:spPr>
      </p:pic>
      <p:pic>
        <p:nvPicPr>
          <p:cNvPr id="8" name="图片 7" descr="备份1.jpg"/>
          <p:cNvPicPr>
            <a:picLocks noChangeAspect="1"/>
          </p:cNvPicPr>
          <p:nvPr/>
        </p:nvPicPr>
        <p:blipFill>
          <a:blip r:embed="rId4"/>
          <a:stretch>
            <a:fillRect/>
          </a:stretch>
        </p:blipFill>
        <p:spPr>
          <a:xfrm>
            <a:off x="214282" y="3556749"/>
            <a:ext cx="4357718" cy="3229837"/>
          </a:xfrm>
          <a:prstGeom prst="rect">
            <a:avLst/>
          </a:prstGeom>
        </p:spPr>
      </p:pic>
      <p:pic>
        <p:nvPicPr>
          <p:cNvPr id="10" name="图片 9" descr="备份2.jpg"/>
          <p:cNvPicPr>
            <a:picLocks noChangeAspect="1"/>
          </p:cNvPicPr>
          <p:nvPr/>
        </p:nvPicPr>
        <p:blipFill>
          <a:blip r:embed="rId5"/>
          <a:stretch>
            <a:fillRect/>
          </a:stretch>
        </p:blipFill>
        <p:spPr>
          <a:xfrm>
            <a:off x="4000496" y="3571876"/>
            <a:ext cx="4786346" cy="3141039"/>
          </a:xfrm>
          <a:prstGeom prst="rect">
            <a:avLst/>
          </a:prstGeom>
        </p:spPr>
      </p:pic>
      <p:sp>
        <p:nvSpPr>
          <p:cNvPr id="9" name="TextBox 8"/>
          <p:cNvSpPr txBox="1"/>
          <p:nvPr/>
        </p:nvSpPr>
        <p:spPr>
          <a:xfrm>
            <a:off x="0" y="285728"/>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pic>
        <p:nvPicPr>
          <p:cNvPr id="7" name="图片 6" descr="IO配置.jpg"/>
          <p:cNvPicPr>
            <a:picLocks noChangeAspect="1"/>
          </p:cNvPicPr>
          <p:nvPr/>
        </p:nvPicPr>
        <p:blipFill>
          <a:blip r:embed="rId2"/>
          <a:stretch>
            <a:fillRect/>
          </a:stretch>
        </p:blipFill>
        <p:spPr>
          <a:xfrm>
            <a:off x="1285852" y="1928802"/>
            <a:ext cx="5000660" cy="2764944"/>
          </a:xfrm>
          <a:prstGeom prst="rect">
            <a:avLst/>
          </a:prstGeom>
        </p:spPr>
      </p:pic>
      <p:sp>
        <p:nvSpPr>
          <p:cNvPr id="9" name="TextBox 8"/>
          <p:cNvSpPr txBox="1"/>
          <p:nvPr/>
        </p:nvSpPr>
        <p:spPr>
          <a:xfrm>
            <a:off x="7072330" y="2071678"/>
            <a:ext cx="1785918" cy="461665"/>
          </a:xfrm>
          <a:prstGeom prst="rect">
            <a:avLst/>
          </a:prstGeom>
          <a:noFill/>
        </p:spPr>
        <p:txBody>
          <a:bodyPr wrap="square" rtlCol="0">
            <a:spAutoFit/>
          </a:bodyPr>
          <a:lstStyle/>
          <a:p>
            <a:r>
              <a:rPr lang="zh-CN" altLang="en-US" sz="2400" b="1" dirty="0" smtClean="0">
                <a:solidFill>
                  <a:srgbClr val="0070C0"/>
                </a:solidFill>
                <a:latin typeface="楷体" pitchFamily="49" charset="-122"/>
                <a:ea typeface="楷体" pitchFamily="49" charset="-122"/>
              </a:rPr>
              <a:t>①修改语言</a:t>
            </a:r>
            <a:endParaRPr lang="zh-CN" altLang="en-US" sz="2400" b="1" dirty="0">
              <a:solidFill>
                <a:srgbClr val="0070C0"/>
              </a:solidFill>
              <a:latin typeface="楷体" pitchFamily="49" charset="-122"/>
              <a:ea typeface="楷体" pitchFamily="49" charset="-122"/>
            </a:endParaRPr>
          </a:p>
        </p:txBody>
      </p:sp>
      <p:sp>
        <p:nvSpPr>
          <p:cNvPr id="10" name="TextBox 9"/>
          <p:cNvSpPr txBox="1"/>
          <p:nvPr/>
        </p:nvSpPr>
        <p:spPr>
          <a:xfrm>
            <a:off x="7072330" y="3000372"/>
            <a:ext cx="1785950" cy="461665"/>
          </a:xfrm>
          <a:prstGeom prst="rect">
            <a:avLst/>
          </a:prstGeom>
          <a:noFill/>
        </p:spPr>
        <p:txBody>
          <a:bodyPr wrap="square" rtlCol="0">
            <a:spAutoFit/>
          </a:bodyPr>
          <a:lstStyle/>
          <a:p>
            <a:r>
              <a:rPr lang="en-US" altLang="zh-CN" sz="2400" b="1" dirty="0" smtClean="0">
                <a:solidFill>
                  <a:srgbClr val="0070C0"/>
                </a:solidFill>
                <a:latin typeface="楷体" pitchFamily="49" charset="-122"/>
                <a:ea typeface="楷体" pitchFamily="49" charset="-122"/>
              </a:rPr>
              <a:t>② ABB</a:t>
            </a:r>
            <a:r>
              <a:rPr lang="zh-CN" altLang="en-US" sz="2400" b="1" dirty="0" smtClean="0">
                <a:solidFill>
                  <a:srgbClr val="0070C0"/>
                </a:solidFill>
                <a:latin typeface="楷体" pitchFamily="49" charset="-122"/>
                <a:ea typeface="楷体" pitchFamily="49" charset="-122"/>
              </a:rPr>
              <a:t>菜单</a:t>
            </a:r>
            <a:endParaRPr lang="zh-CN" altLang="en-US" sz="2400" b="1" dirty="0">
              <a:solidFill>
                <a:srgbClr val="0070C0"/>
              </a:solidFill>
              <a:latin typeface="楷体" pitchFamily="49" charset="-122"/>
              <a:ea typeface="楷体" pitchFamily="49" charset="-122"/>
            </a:endParaRPr>
          </a:p>
        </p:txBody>
      </p:sp>
      <p:sp>
        <p:nvSpPr>
          <p:cNvPr id="11" name="TextBox 10"/>
          <p:cNvSpPr txBox="1"/>
          <p:nvPr/>
        </p:nvSpPr>
        <p:spPr>
          <a:xfrm>
            <a:off x="7358082" y="3681715"/>
            <a:ext cx="1428760" cy="461665"/>
          </a:xfrm>
          <a:prstGeom prst="rect">
            <a:avLst/>
          </a:prstGeom>
          <a:noFill/>
        </p:spPr>
        <p:txBody>
          <a:bodyPr wrap="square" rtlCol="0">
            <a:spAutoFit/>
          </a:bodyPr>
          <a:lstStyle/>
          <a:p>
            <a:r>
              <a:rPr lang="zh-CN" altLang="en-US" sz="2400" b="1" dirty="0" smtClean="0">
                <a:solidFill>
                  <a:srgbClr val="0070C0"/>
                </a:solidFill>
                <a:latin typeface="楷体" pitchFamily="49" charset="-122"/>
                <a:ea typeface="楷体" pitchFamily="49" charset="-122"/>
              </a:rPr>
              <a:t>控制面板</a:t>
            </a:r>
            <a:endParaRPr lang="zh-CN" altLang="en-US" sz="2400" b="1" dirty="0">
              <a:solidFill>
                <a:srgbClr val="0070C0"/>
              </a:solidFill>
              <a:latin typeface="楷体" pitchFamily="49" charset="-122"/>
              <a:ea typeface="楷体" pitchFamily="49" charset="-122"/>
            </a:endParaRPr>
          </a:p>
        </p:txBody>
      </p:sp>
      <p:sp>
        <p:nvSpPr>
          <p:cNvPr id="12" name="TextBox 11"/>
          <p:cNvSpPr txBox="1"/>
          <p:nvPr/>
        </p:nvSpPr>
        <p:spPr>
          <a:xfrm>
            <a:off x="7643834" y="4357694"/>
            <a:ext cx="1000132" cy="461665"/>
          </a:xfrm>
          <a:prstGeom prst="rect">
            <a:avLst/>
          </a:prstGeom>
          <a:noFill/>
        </p:spPr>
        <p:txBody>
          <a:bodyPr wrap="square" rtlCol="0">
            <a:spAutoFit/>
          </a:bodyPr>
          <a:lstStyle/>
          <a:p>
            <a:r>
              <a:rPr lang="zh-CN" altLang="en-US" sz="2400" b="1" dirty="0" smtClean="0">
                <a:solidFill>
                  <a:srgbClr val="0070C0"/>
                </a:solidFill>
                <a:latin typeface="楷体" pitchFamily="49" charset="-122"/>
                <a:ea typeface="楷体" pitchFamily="49" charset="-122"/>
              </a:rPr>
              <a:t>配置</a:t>
            </a:r>
            <a:endParaRPr lang="zh-CN" altLang="en-US" sz="2400" b="1" dirty="0">
              <a:solidFill>
                <a:srgbClr val="0070C0"/>
              </a:solidFill>
              <a:latin typeface="楷体" pitchFamily="49" charset="-122"/>
              <a:ea typeface="楷体" pitchFamily="49" charset="-122"/>
            </a:endParaRPr>
          </a:p>
        </p:txBody>
      </p:sp>
      <p:sp>
        <p:nvSpPr>
          <p:cNvPr id="13" name="TextBox 12"/>
          <p:cNvSpPr txBox="1"/>
          <p:nvPr/>
        </p:nvSpPr>
        <p:spPr>
          <a:xfrm>
            <a:off x="7429520" y="5072074"/>
            <a:ext cx="1428760" cy="461665"/>
          </a:xfrm>
          <a:prstGeom prst="rect">
            <a:avLst/>
          </a:prstGeom>
          <a:noFill/>
        </p:spPr>
        <p:txBody>
          <a:bodyPr wrap="square" rtlCol="0">
            <a:spAutoFit/>
          </a:bodyPr>
          <a:lstStyle/>
          <a:p>
            <a:r>
              <a:rPr lang="en-US" altLang="zh-CN" sz="2400" b="1" dirty="0" smtClean="0">
                <a:solidFill>
                  <a:srgbClr val="0070C0"/>
                </a:solidFill>
                <a:latin typeface="楷体" pitchFamily="49" charset="-122"/>
                <a:ea typeface="楷体" pitchFamily="49" charset="-122"/>
              </a:rPr>
              <a:t>I/O</a:t>
            </a:r>
            <a:r>
              <a:rPr lang="zh-CN" altLang="en-US" sz="2400" b="1" dirty="0" smtClean="0">
                <a:solidFill>
                  <a:srgbClr val="0070C0"/>
                </a:solidFill>
                <a:latin typeface="楷体" pitchFamily="49" charset="-122"/>
                <a:ea typeface="楷体" pitchFamily="49" charset="-122"/>
              </a:rPr>
              <a:t>主体</a:t>
            </a:r>
            <a:endParaRPr lang="zh-CN" altLang="en-US" sz="2400" b="1" dirty="0">
              <a:solidFill>
                <a:srgbClr val="0070C0"/>
              </a:solidFill>
              <a:latin typeface="楷体" pitchFamily="49" charset="-122"/>
              <a:ea typeface="楷体" pitchFamily="49" charset="-122"/>
            </a:endParaRPr>
          </a:p>
        </p:txBody>
      </p:sp>
      <p:sp>
        <p:nvSpPr>
          <p:cNvPr id="14" name="TextBox 13"/>
          <p:cNvSpPr txBox="1"/>
          <p:nvPr/>
        </p:nvSpPr>
        <p:spPr>
          <a:xfrm>
            <a:off x="7429520" y="5786454"/>
            <a:ext cx="1428760" cy="461665"/>
          </a:xfrm>
          <a:prstGeom prst="rect">
            <a:avLst/>
          </a:prstGeom>
          <a:noFill/>
        </p:spPr>
        <p:txBody>
          <a:bodyPr wrap="square" rtlCol="0">
            <a:spAutoFit/>
          </a:bodyPr>
          <a:lstStyle/>
          <a:p>
            <a:r>
              <a:rPr lang="zh-CN" altLang="en-US" sz="2400" b="1" dirty="0" smtClean="0">
                <a:solidFill>
                  <a:srgbClr val="0070C0"/>
                </a:solidFill>
                <a:latin typeface="楷体" pitchFamily="49" charset="-122"/>
                <a:ea typeface="楷体" pitchFamily="49" charset="-122"/>
              </a:rPr>
              <a:t>配置</a:t>
            </a:r>
            <a:r>
              <a:rPr lang="en-US" altLang="zh-CN" sz="2400" b="1" dirty="0" smtClean="0">
                <a:solidFill>
                  <a:srgbClr val="0070C0"/>
                </a:solidFill>
                <a:latin typeface="楷体" pitchFamily="49" charset="-122"/>
                <a:ea typeface="楷体" pitchFamily="49" charset="-122"/>
              </a:rPr>
              <a:t>I/O</a:t>
            </a:r>
            <a:endParaRPr lang="zh-CN" altLang="en-US" sz="2400" b="1" dirty="0">
              <a:solidFill>
                <a:srgbClr val="0070C0"/>
              </a:solidFill>
              <a:latin typeface="楷体" pitchFamily="49" charset="-122"/>
              <a:ea typeface="楷体" pitchFamily="49" charset="-122"/>
            </a:endParaRPr>
          </a:p>
        </p:txBody>
      </p:sp>
      <p:sp>
        <p:nvSpPr>
          <p:cNvPr id="15" name="下箭头 14"/>
          <p:cNvSpPr/>
          <p:nvPr/>
        </p:nvSpPr>
        <p:spPr>
          <a:xfrm>
            <a:off x="7929586" y="3429000"/>
            <a:ext cx="214314" cy="28575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itchFamily="49" charset="-122"/>
              <a:ea typeface="楷体" pitchFamily="49" charset="-122"/>
            </a:endParaRPr>
          </a:p>
        </p:txBody>
      </p:sp>
      <p:sp>
        <p:nvSpPr>
          <p:cNvPr id="16" name="下箭头 15"/>
          <p:cNvSpPr/>
          <p:nvPr/>
        </p:nvSpPr>
        <p:spPr>
          <a:xfrm>
            <a:off x="7929586" y="4143380"/>
            <a:ext cx="214314" cy="28575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itchFamily="49" charset="-122"/>
              <a:ea typeface="楷体" pitchFamily="49" charset="-122"/>
            </a:endParaRPr>
          </a:p>
        </p:txBody>
      </p:sp>
      <p:sp>
        <p:nvSpPr>
          <p:cNvPr id="17" name="下箭头 16"/>
          <p:cNvSpPr/>
          <p:nvPr/>
        </p:nvSpPr>
        <p:spPr>
          <a:xfrm>
            <a:off x="7929586" y="4786322"/>
            <a:ext cx="214314" cy="28575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itchFamily="49" charset="-122"/>
              <a:ea typeface="楷体" pitchFamily="49" charset="-122"/>
            </a:endParaRPr>
          </a:p>
        </p:txBody>
      </p:sp>
      <p:sp>
        <p:nvSpPr>
          <p:cNvPr id="18" name="下箭头 17"/>
          <p:cNvSpPr/>
          <p:nvPr/>
        </p:nvSpPr>
        <p:spPr>
          <a:xfrm>
            <a:off x="7929586" y="5500702"/>
            <a:ext cx="214314" cy="285752"/>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楷体" pitchFamily="49" charset="-122"/>
              <a:ea typeface="楷体" pitchFamily="49" charset="-122"/>
            </a:endParaRPr>
          </a:p>
        </p:txBody>
      </p:sp>
      <p:pic>
        <p:nvPicPr>
          <p:cNvPr id="20" name="图片 19" descr="参数设定.jpg"/>
          <p:cNvPicPr>
            <a:picLocks noChangeAspect="1"/>
          </p:cNvPicPr>
          <p:nvPr/>
        </p:nvPicPr>
        <p:blipFill>
          <a:blip r:embed="rId3"/>
          <a:stretch>
            <a:fillRect/>
          </a:stretch>
        </p:blipFill>
        <p:spPr>
          <a:xfrm>
            <a:off x="1285852" y="4822041"/>
            <a:ext cx="5000660" cy="1964545"/>
          </a:xfrm>
          <a:prstGeom prst="rect">
            <a:avLst/>
          </a:prstGeom>
        </p:spPr>
      </p:pic>
      <p:sp>
        <p:nvSpPr>
          <p:cNvPr id="19" name="TextBox 18"/>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par>
                          <p:cTn id="29" fill="hold">
                            <p:stCondLst>
                              <p:cond delay="2500"/>
                            </p:stCondLst>
                            <p:childTnLst>
                              <p:par>
                                <p:cTn id="30" presetID="3" presetClass="entr" presetSubtype="1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par>
                          <p:cTn id="33" fill="hold">
                            <p:stCondLst>
                              <p:cond delay="3000"/>
                            </p:stCondLst>
                            <p:childTnLst>
                              <p:par>
                                <p:cTn id="34" presetID="3" presetClass="entr" presetSubtype="1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childTnLst>
                          </p:cTn>
                        </p:par>
                        <p:par>
                          <p:cTn id="37" fill="hold">
                            <p:stCondLst>
                              <p:cond delay="3500"/>
                            </p:stCondLst>
                            <p:childTnLst>
                              <p:par>
                                <p:cTn id="38" presetID="3" presetClass="entr" presetSubtype="1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par>
                          <p:cTn id="41" fill="hold">
                            <p:stCondLst>
                              <p:cond delay="4000"/>
                            </p:stCondLst>
                            <p:childTnLst>
                              <p:par>
                                <p:cTn id="42" presetID="3" presetClass="entr" presetSubtype="1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P spid="17"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pic>
        <p:nvPicPr>
          <p:cNvPr id="7" name="图片 6" descr="加载模块.jpg"/>
          <p:cNvPicPr>
            <a:picLocks noChangeAspect="1"/>
          </p:cNvPicPr>
          <p:nvPr/>
        </p:nvPicPr>
        <p:blipFill>
          <a:blip r:embed="rId2"/>
          <a:stretch>
            <a:fillRect/>
          </a:stretch>
        </p:blipFill>
        <p:spPr>
          <a:xfrm>
            <a:off x="0" y="1928802"/>
            <a:ext cx="4981575" cy="2952750"/>
          </a:xfrm>
          <a:prstGeom prst="rect">
            <a:avLst/>
          </a:prstGeom>
        </p:spPr>
      </p:pic>
      <p:pic>
        <p:nvPicPr>
          <p:cNvPr id="8" name="图片 7" descr="加载模块1.jpg"/>
          <p:cNvPicPr>
            <a:picLocks noChangeAspect="1"/>
          </p:cNvPicPr>
          <p:nvPr/>
        </p:nvPicPr>
        <p:blipFill>
          <a:blip r:embed="rId3"/>
          <a:stretch>
            <a:fillRect/>
          </a:stretch>
        </p:blipFill>
        <p:spPr>
          <a:xfrm>
            <a:off x="2071670" y="3090883"/>
            <a:ext cx="5181600" cy="3267075"/>
          </a:xfrm>
          <a:prstGeom prst="rect">
            <a:avLst/>
          </a:prstGeom>
        </p:spPr>
      </p:pic>
      <p:pic>
        <p:nvPicPr>
          <p:cNvPr id="9" name="图片 8" descr="加载模块2.jpg"/>
          <p:cNvPicPr>
            <a:picLocks noChangeAspect="1"/>
          </p:cNvPicPr>
          <p:nvPr/>
        </p:nvPicPr>
        <p:blipFill>
          <a:blip r:embed="rId4"/>
          <a:stretch>
            <a:fillRect/>
          </a:stretch>
        </p:blipFill>
        <p:spPr>
          <a:xfrm>
            <a:off x="4362450" y="3609975"/>
            <a:ext cx="4781550" cy="3248025"/>
          </a:xfrm>
          <a:prstGeom prst="rect">
            <a:avLst/>
          </a:prstGeom>
        </p:spPr>
      </p:pic>
      <p:sp>
        <p:nvSpPr>
          <p:cNvPr id="10" name="TextBox 9"/>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）坐标系标定</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642910" y="1967203"/>
            <a:ext cx="6000792" cy="523220"/>
          </a:xfrm>
          <a:prstGeom prst="rect">
            <a:avLst/>
          </a:prstGeom>
          <a:noFill/>
        </p:spPr>
        <p:txBody>
          <a:bodyPr wrap="square" rtlCol="0">
            <a:spAutoFit/>
          </a:bodyPr>
          <a:lstStyle/>
          <a:p>
            <a:r>
              <a:rPr lang="en-US"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）工具坐标系的标定</a:t>
            </a:r>
            <a:endParaRPr lang="zh-CN" altLang="en-US" sz="2800" dirty="0">
              <a:solidFill>
                <a:srgbClr val="7030A0"/>
              </a:solidFill>
              <a:latin typeface="楷体" pitchFamily="49" charset="-122"/>
              <a:ea typeface="楷体" pitchFamily="49" charset="-122"/>
            </a:endParaRPr>
          </a:p>
        </p:txBody>
      </p:sp>
      <p:pic>
        <p:nvPicPr>
          <p:cNvPr id="12" name="图片 11" descr="坐标系.jpg"/>
          <p:cNvPicPr>
            <a:picLocks noChangeAspect="1"/>
          </p:cNvPicPr>
          <p:nvPr/>
        </p:nvPicPr>
        <p:blipFill>
          <a:blip r:embed="rId2"/>
          <a:stretch>
            <a:fillRect/>
          </a:stretch>
        </p:blipFill>
        <p:spPr>
          <a:xfrm>
            <a:off x="3857620" y="2490811"/>
            <a:ext cx="4467225" cy="4295775"/>
          </a:xfrm>
          <a:prstGeom prst="rect">
            <a:avLst/>
          </a:prstGeom>
        </p:spPr>
      </p:pic>
      <p:sp>
        <p:nvSpPr>
          <p:cNvPr id="13" name="TextBox 12"/>
          <p:cNvSpPr txBox="1"/>
          <p:nvPr/>
        </p:nvSpPr>
        <p:spPr>
          <a:xfrm>
            <a:off x="1071538" y="3357562"/>
            <a:ext cx="2071702" cy="2775760"/>
          </a:xfrm>
          <a:prstGeom prst="rect">
            <a:avLst/>
          </a:prstGeom>
          <a:noFill/>
        </p:spPr>
        <p:txBody>
          <a:bodyPr wrap="square" rtlCol="0">
            <a:spAutoFit/>
          </a:bodyPr>
          <a:lstStyle/>
          <a:p>
            <a:pPr>
              <a:lnSpc>
                <a:spcPct val="150000"/>
              </a:lnSpc>
            </a:pPr>
            <a:r>
              <a:rPr lang="zh-CN" altLang="en-US" sz="2400" b="1" dirty="0" smtClean="0">
                <a:solidFill>
                  <a:srgbClr val="FF0000"/>
                </a:solidFill>
                <a:latin typeface="楷体" pitchFamily="49" charset="-122"/>
                <a:ea typeface="楷体" pitchFamily="49" charset="-122"/>
              </a:rPr>
              <a:t>注</a:t>
            </a:r>
            <a:r>
              <a:rPr lang="en-US" altLang="zh-CN" sz="2400" b="1" dirty="0" smtClean="0">
                <a:solidFill>
                  <a:srgbClr val="FF0000"/>
                </a:solidFill>
                <a:latin typeface="楷体" pitchFamily="49" charset="-122"/>
                <a:ea typeface="楷体" pitchFamily="49" charset="-122"/>
              </a:rPr>
              <a:t>:</a:t>
            </a:r>
          </a:p>
          <a:p>
            <a:pPr>
              <a:lnSpc>
                <a:spcPct val="150000"/>
              </a:lnSpc>
            </a:pPr>
            <a:r>
              <a:rPr lang="zh-CN" altLang="en-US" sz="2400" b="1" dirty="0" smtClean="0">
                <a:solidFill>
                  <a:srgbClr val="FF0000"/>
                </a:solidFill>
                <a:latin typeface="楷体" pitchFamily="49" charset="-122"/>
                <a:ea typeface="楷体" pitchFamily="49" charset="-122"/>
              </a:rPr>
              <a:t>    新建工具坐标系的方向沿用</a:t>
            </a:r>
            <a:r>
              <a:rPr lang="en-US" sz="2400" b="1" dirty="0" smtClean="0">
                <a:solidFill>
                  <a:srgbClr val="FF0000"/>
                </a:solidFill>
                <a:latin typeface="楷体" pitchFamily="49" charset="-122"/>
                <a:ea typeface="楷体" pitchFamily="49" charset="-122"/>
              </a:rPr>
              <a:t>tool0</a:t>
            </a:r>
            <a:r>
              <a:rPr lang="zh-CN" altLang="en-US" sz="2400" b="1" dirty="0" smtClean="0">
                <a:solidFill>
                  <a:srgbClr val="FF0000"/>
                </a:solidFill>
                <a:latin typeface="楷体" pitchFamily="49" charset="-122"/>
                <a:ea typeface="楷体" pitchFamily="49" charset="-122"/>
              </a:rPr>
              <a:t>的方向</a:t>
            </a:r>
            <a:endParaRPr lang="zh-CN" altLang="en-US" sz="2400" b="1" dirty="0">
              <a:solidFill>
                <a:srgbClr val="FF0000"/>
              </a:solidFill>
              <a:latin typeface="楷体" pitchFamily="49" charset="-122"/>
              <a:ea typeface="楷体" pitchFamily="49" charset="-122"/>
            </a:endParaRPr>
          </a:p>
        </p:txBody>
      </p:sp>
      <p:sp>
        <p:nvSpPr>
          <p:cNvPr id="8" name="TextBox 7"/>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descr="玻璃13.jpg"/>
          <p:cNvPicPr>
            <a:picLocks noChangeAspect="1"/>
          </p:cNvPicPr>
          <p:nvPr/>
        </p:nvPicPr>
        <p:blipFill>
          <a:blip r:embed="rId2"/>
          <a:stretch>
            <a:fillRect/>
          </a:stretch>
        </p:blipFill>
        <p:spPr>
          <a:xfrm>
            <a:off x="928662" y="2143116"/>
            <a:ext cx="6858048" cy="4471256"/>
          </a:xfrm>
          <a:prstGeom prst="rect">
            <a:avLst/>
          </a:prstGeom>
        </p:spPr>
      </p:pic>
      <p:sp>
        <p:nvSpPr>
          <p:cNvPr id="9" name="TextBox 8"/>
          <p:cNvSpPr txBox="1"/>
          <p:nvPr/>
        </p:nvSpPr>
        <p:spPr>
          <a:xfrm>
            <a:off x="857224" y="1395699"/>
            <a:ext cx="7500990" cy="461665"/>
          </a:xfrm>
          <a:prstGeom prst="rect">
            <a:avLst/>
          </a:prstGeom>
          <a:noFill/>
        </p:spPr>
        <p:txBody>
          <a:bodyPr wrap="square" rtlCol="0">
            <a:spAutoFit/>
          </a:bodyPr>
          <a:lstStyle/>
          <a:p>
            <a:r>
              <a:rPr lang="zh-CN" altLang="en-US" sz="2400" b="1" dirty="0" smtClean="0">
                <a:solidFill>
                  <a:srgbClr val="7030A0"/>
                </a:solidFill>
                <a:latin typeface="楷体" pitchFamily="49" charset="-122"/>
                <a:ea typeface="楷体" pitchFamily="49" charset="-122"/>
              </a:rPr>
              <a:t>在示教器中编辑工具数据</a:t>
            </a:r>
            <a:r>
              <a:rPr lang="en-US" altLang="zh-CN" sz="2400" b="1" dirty="0" err="1" smtClean="0">
                <a:solidFill>
                  <a:srgbClr val="7030A0"/>
                </a:solidFill>
                <a:latin typeface="楷体" pitchFamily="49" charset="-122"/>
                <a:ea typeface="楷体" pitchFamily="49" charset="-122"/>
              </a:rPr>
              <a:t>tGripper</a:t>
            </a:r>
            <a:r>
              <a:rPr lang="zh-CN" altLang="en-US" sz="2400" b="1" dirty="0" smtClean="0">
                <a:solidFill>
                  <a:srgbClr val="7030A0"/>
                </a:solidFill>
                <a:latin typeface="楷体" pitchFamily="49" charset="-122"/>
                <a:ea typeface="楷体" pitchFamily="49" charset="-122"/>
              </a:rPr>
              <a:t>，确认各项数值。</a:t>
            </a:r>
            <a:endParaRPr lang="zh-CN" altLang="en-US" sz="2400" b="1" dirty="0">
              <a:solidFill>
                <a:srgbClr val="7030A0"/>
              </a:solidFill>
              <a:latin typeface="楷体" pitchFamily="49" charset="-122"/>
              <a:ea typeface="楷体" pitchFamily="49" charset="-122"/>
            </a:endParaRPr>
          </a:p>
        </p:txBody>
      </p:sp>
      <p:sp>
        <p:nvSpPr>
          <p:cNvPr id="6" name="TextBox 5"/>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71472" y="1428736"/>
            <a:ext cx="600079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）工件坐标系的标定</a:t>
            </a:r>
            <a:endParaRPr lang="zh-CN" altLang="en-US" sz="2800" dirty="0">
              <a:solidFill>
                <a:srgbClr val="7030A0"/>
              </a:solidFill>
              <a:latin typeface="楷体" pitchFamily="49" charset="-122"/>
              <a:ea typeface="楷体" pitchFamily="49" charset="-122"/>
            </a:endParaRPr>
          </a:p>
        </p:txBody>
      </p:sp>
      <p:pic>
        <p:nvPicPr>
          <p:cNvPr id="7" name="图片 6" descr="坐标系1.jpg"/>
          <p:cNvPicPr>
            <a:picLocks noChangeAspect="1"/>
          </p:cNvPicPr>
          <p:nvPr/>
        </p:nvPicPr>
        <p:blipFill>
          <a:blip r:embed="rId2"/>
          <a:stretch>
            <a:fillRect/>
          </a:stretch>
        </p:blipFill>
        <p:spPr>
          <a:xfrm>
            <a:off x="1428728" y="2586470"/>
            <a:ext cx="5572164" cy="4128678"/>
          </a:xfrm>
          <a:prstGeom prst="rect">
            <a:avLst/>
          </a:prstGeom>
        </p:spPr>
      </p:pic>
      <p:sp>
        <p:nvSpPr>
          <p:cNvPr id="8" name="TextBox 7"/>
          <p:cNvSpPr txBox="1"/>
          <p:nvPr/>
        </p:nvSpPr>
        <p:spPr>
          <a:xfrm>
            <a:off x="1500166" y="1967203"/>
            <a:ext cx="5786478"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用三点法对两个工件坐标系进行标定</a:t>
            </a:r>
            <a:endParaRPr lang="zh-CN" altLang="en-US" sz="2400" b="1" dirty="0">
              <a:solidFill>
                <a:srgbClr val="C00000"/>
              </a:solidFill>
              <a:latin typeface="楷体" pitchFamily="49" charset="-122"/>
              <a:ea typeface="楷体" pitchFamily="49" charset="-122"/>
            </a:endParaRPr>
          </a:p>
        </p:txBody>
      </p:sp>
      <p:sp>
        <p:nvSpPr>
          <p:cNvPr id="9" name="TextBox 8"/>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坐标系2.jpg"/>
          <p:cNvPicPr>
            <a:picLocks noChangeAspect="1"/>
          </p:cNvPicPr>
          <p:nvPr/>
        </p:nvPicPr>
        <p:blipFill>
          <a:blip r:embed="rId2"/>
          <a:stretch>
            <a:fillRect/>
          </a:stretch>
        </p:blipFill>
        <p:spPr>
          <a:xfrm>
            <a:off x="33337" y="2007552"/>
            <a:ext cx="4610101" cy="4374190"/>
          </a:xfrm>
          <a:prstGeom prst="rect">
            <a:avLst/>
          </a:prstGeom>
        </p:spPr>
      </p:pic>
      <p:pic>
        <p:nvPicPr>
          <p:cNvPr id="7" name="图片 6" descr="坐标系3.jpg"/>
          <p:cNvPicPr>
            <a:picLocks noChangeAspect="1"/>
          </p:cNvPicPr>
          <p:nvPr/>
        </p:nvPicPr>
        <p:blipFill>
          <a:blip r:embed="rId3"/>
          <a:stretch>
            <a:fillRect/>
          </a:stretch>
        </p:blipFill>
        <p:spPr>
          <a:xfrm>
            <a:off x="4643438" y="2000240"/>
            <a:ext cx="4476750" cy="4357718"/>
          </a:xfrm>
          <a:prstGeom prst="rect">
            <a:avLst/>
          </a:prstGeom>
        </p:spPr>
      </p:pic>
      <p:sp>
        <p:nvSpPr>
          <p:cNvPr id="8" name="TextBox 7"/>
          <p:cNvSpPr txBox="1"/>
          <p:nvPr/>
        </p:nvSpPr>
        <p:spPr>
          <a:xfrm>
            <a:off x="785786" y="1357298"/>
            <a:ext cx="3143272" cy="461665"/>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右侧</a:t>
            </a:r>
            <a:r>
              <a:rPr lang="zh-CN" altLang="en-US" sz="2400" b="1" dirty="0" smtClean="0">
                <a:solidFill>
                  <a:srgbClr val="00B0F0"/>
                </a:solidFill>
                <a:latin typeface="楷体" pitchFamily="49" charset="-122"/>
                <a:ea typeface="楷体" pitchFamily="49" charset="-122"/>
              </a:rPr>
              <a:t>托盘坐标系标定</a:t>
            </a:r>
            <a:endParaRPr lang="zh-CN" altLang="en-US" sz="2400" b="1" dirty="0">
              <a:solidFill>
                <a:srgbClr val="00B0F0"/>
              </a:solidFill>
              <a:latin typeface="楷体" pitchFamily="49" charset="-122"/>
              <a:ea typeface="楷体" pitchFamily="49" charset="-122"/>
            </a:endParaRPr>
          </a:p>
        </p:txBody>
      </p:sp>
      <p:sp>
        <p:nvSpPr>
          <p:cNvPr id="9" name="TextBox 8"/>
          <p:cNvSpPr txBox="1"/>
          <p:nvPr/>
        </p:nvSpPr>
        <p:spPr>
          <a:xfrm>
            <a:off x="5286380" y="1428736"/>
            <a:ext cx="3143272" cy="461665"/>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左侧</a:t>
            </a:r>
            <a:r>
              <a:rPr lang="zh-CN" altLang="en-US" sz="2400" b="1" dirty="0" smtClean="0">
                <a:solidFill>
                  <a:srgbClr val="00B0F0"/>
                </a:solidFill>
                <a:latin typeface="楷体" pitchFamily="49" charset="-122"/>
                <a:ea typeface="楷体" pitchFamily="49" charset="-122"/>
              </a:rPr>
              <a:t>工件坐标系标定</a:t>
            </a:r>
            <a:endParaRPr lang="zh-CN" altLang="en-US" sz="2400" b="1" dirty="0">
              <a:solidFill>
                <a:srgbClr val="00B0F0"/>
              </a:solidFill>
              <a:latin typeface="楷体" pitchFamily="49" charset="-122"/>
              <a:ea typeface="楷体" pitchFamily="49" charset="-122"/>
            </a:endParaRPr>
          </a:p>
        </p:txBody>
      </p:sp>
      <p:sp>
        <p:nvSpPr>
          <p:cNvPr id="10" name="TextBox 9"/>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71472" y="1714488"/>
            <a:ext cx="4000528"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打开辅助校准针进行标定</a:t>
            </a:r>
            <a:endParaRPr lang="zh-CN" altLang="en-US" sz="2400" b="1" dirty="0">
              <a:solidFill>
                <a:srgbClr val="C00000"/>
              </a:solidFill>
              <a:latin typeface="楷体" pitchFamily="49" charset="-122"/>
              <a:ea typeface="楷体" pitchFamily="49" charset="-122"/>
            </a:endParaRPr>
          </a:p>
        </p:txBody>
      </p:sp>
      <p:pic>
        <p:nvPicPr>
          <p:cNvPr id="7" name="图片 6" descr="校准针.jpg"/>
          <p:cNvPicPr>
            <a:picLocks noChangeAspect="1"/>
          </p:cNvPicPr>
          <p:nvPr/>
        </p:nvPicPr>
        <p:blipFill>
          <a:blip r:embed="rId2"/>
          <a:stretch>
            <a:fillRect/>
          </a:stretch>
        </p:blipFill>
        <p:spPr>
          <a:xfrm>
            <a:off x="1" y="2428868"/>
            <a:ext cx="4572000" cy="3608347"/>
          </a:xfrm>
          <a:prstGeom prst="rect">
            <a:avLst/>
          </a:prstGeom>
        </p:spPr>
      </p:pic>
      <p:pic>
        <p:nvPicPr>
          <p:cNvPr id="8" name="图片 7" descr="校准针1.jpg"/>
          <p:cNvPicPr>
            <a:picLocks noChangeAspect="1"/>
          </p:cNvPicPr>
          <p:nvPr/>
        </p:nvPicPr>
        <p:blipFill>
          <a:blip r:embed="rId3"/>
          <a:stretch>
            <a:fillRect/>
          </a:stretch>
        </p:blipFill>
        <p:spPr>
          <a:xfrm>
            <a:off x="4646544" y="2428868"/>
            <a:ext cx="4426050" cy="3571900"/>
          </a:xfrm>
          <a:prstGeom prst="rect">
            <a:avLst/>
          </a:prstGeom>
        </p:spPr>
      </p:pic>
      <p:sp>
        <p:nvSpPr>
          <p:cNvPr id="9" name="TextBox 8"/>
          <p:cNvSpPr txBox="1"/>
          <p:nvPr/>
        </p:nvSpPr>
        <p:spPr>
          <a:xfrm>
            <a:off x="5500694" y="1714488"/>
            <a:ext cx="2714644"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夹具夹紧校准针</a:t>
            </a:r>
            <a:endParaRPr lang="zh-CN" altLang="en-US" sz="2400" b="1" dirty="0">
              <a:solidFill>
                <a:srgbClr val="C00000"/>
              </a:solidFill>
              <a:latin typeface="楷体" pitchFamily="49" charset="-122"/>
              <a:ea typeface="楷体" pitchFamily="49" charset="-122"/>
            </a:endParaRPr>
          </a:p>
        </p:txBody>
      </p:sp>
      <p:sp>
        <p:nvSpPr>
          <p:cNvPr id="10" name="TextBox 9"/>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348" y="2824459"/>
            <a:ext cx="8215370" cy="1200329"/>
          </a:xfrm>
          <a:prstGeom prst="rect">
            <a:avLst/>
          </a:prstGeom>
          <a:noFill/>
        </p:spPr>
        <p:txBody>
          <a:bodyPr wrap="square" rtlCol="0">
            <a:spAutoFit/>
          </a:bodyPr>
          <a:lstStyle/>
          <a:p>
            <a:r>
              <a:rPr lang="en-US" altLang="zh-CN" sz="2400" b="1" dirty="0" smtClean="0">
                <a:solidFill>
                  <a:srgbClr val="C00000"/>
                </a:solidFill>
                <a:latin typeface="楷体" pitchFamily="49" charset="-122"/>
                <a:ea typeface="楷体" pitchFamily="49" charset="-122"/>
              </a:rPr>
              <a:t>①</a:t>
            </a:r>
            <a:r>
              <a:rPr lang="zh-CN" altLang="en-US" sz="2400" b="1" dirty="0" smtClean="0">
                <a:solidFill>
                  <a:srgbClr val="C00000"/>
                </a:solidFill>
                <a:latin typeface="楷体" pitchFamily="49" charset="-122"/>
                <a:ea typeface="楷体" pitchFamily="49" charset="-122"/>
              </a:rPr>
              <a:t>拟人功能</a:t>
            </a:r>
            <a:endParaRPr lang="en-US" altLang="zh-CN" sz="2400" b="1" dirty="0" smtClean="0">
              <a:solidFill>
                <a:srgbClr val="C00000"/>
              </a:solidFill>
              <a:latin typeface="楷体" pitchFamily="49" charset="-122"/>
              <a:ea typeface="楷体" pitchFamily="49" charset="-122"/>
            </a:endParaRPr>
          </a:p>
          <a:p>
            <a:r>
              <a:rPr lang="zh-CN" altLang="en-US" sz="2400" b="1" dirty="0" smtClean="0">
                <a:latin typeface="楷体" pitchFamily="49" charset="-122"/>
                <a:ea typeface="楷体" pitchFamily="49" charset="-122"/>
              </a:rPr>
              <a:t>    </a:t>
            </a:r>
            <a:r>
              <a:rPr lang="zh-CN" altLang="en-US" sz="2400" dirty="0" smtClean="0">
                <a:latin typeface="楷体" pitchFamily="49" charset="-122"/>
                <a:ea typeface="楷体" pitchFamily="49" charset="-122"/>
              </a:rPr>
              <a:t>机器人是模仿人或动物肢体动作的机器，能像人那样使用工具。</a:t>
            </a:r>
          </a:p>
        </p:txBody>
      </p:sp>
      <p:sp>
        <p:nvSpPr>
          <p:cNvPr id="7" name="TextBox 6"/>
          <p:cNvSpPr txBox="1"/>
          <p:nvPr/>
        </p:nvSpPr>
        <p:spPr>
          <a:xfrm>
            <a:off x="500034" y="1428736"/>
            <a:ext cx="771530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）机器人的特征与分类</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1428728" y="2000240"/>
            <a:ext cx="478634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）机器人的三个特征</a:t>
            </a:r>
            <a:endParaRPr lang="zh-CN" altLang="en-US" sz="2800" dirty="0">
              <a:solidFill>
                <a:srgbClr val="7030A0"/>
              </a:solidFill>
            </a:endParaRPr>
          </a:p>
        </p:txBody>
      </p:sp>
      <p:sp>
        <p:nvSpPr>
          <p:cNvPr id="9" name="TextBox 8"/>
          <p:cNvSpPr txBox="1"/>
          <p:nvPr/>
        </p:nvSpPr>
        <p:spPr>
          <a:xfrm>
            <a:off x="714348" y="4253219"/>
            <a:ext cx="8215370" cy="1200329"/>
          </a:xfrm>
          <a:prstGeom prst="rect">
            <a:avLst/>
          </a:prstGeom>
          <a:noFill/>
        </p:spPr>
        <p:txBody>
          <a:bodyPr wrap="square" rtlCol="0">
            <a:spAutoFit/>
          </a:bodyPr>
          <a:lstStyle/>
          <a:p>
            <a:r>
              <a:rPr lang="en-US" altLang="zh-CN" sz="2400" b="1" dirty="0" smtClean="0">
                <a:solidFill>
                  <a:srgbClr val="C00000"/>
                </a:solidFill>
                <a:latin typeface="楷体" pitchFamily="49" charset="-122"/>
                <a:ea typeface="楷体" pitchFamily="49" charset="-122"/>
              </a:rPr>
              <a:t>②</a:t>
            </a:r>
            <a:r>
              <a:rPr lang="zh-CN" altLang="en-US" sz="2400" b="1" dirty="0" smtClean="0">
                <a:solidFill>
                  <a:srgbClr val="C00000"/>
                </a:solidFill>
                <a:latin typeface="楷体" pitchFamily="49" charset="-122"/>
                <a:ea typeface="楷体" pitchFamily="49" charset="-122"/>
              </a:rPr>
              <a:t>可编程 </a:t>
            </a:r>
            <a:endParaRPr lang="en-US" altLang="zh-CN" sz="2400" b="1" dirty="0" smtClean="0">
              <a:solidFill>
                <a:srgbClr val="C00000"/>
              </a:solidFill>
              <a:latin typeface="楷体" pitchFamily="49" charset="-122"/>
              <a:ea typeface="楷体" pitchFamily="49" charset="-122"/>
            </a:endParaRPr>
          </a:p>
          <a:p>
            <a:r>
              <a:rPr lang="zh-CN" altLang="en-US" sz="2400" b="1" dirty="0" smtClean="0">
                <a:latin typeface="楷体" pitchFamily="49" charset="-122"/>
                <a:ea typeface="楷体" pitchFamily="49" charset="-122"/>
              </a:rPr>
              <a:t>    </a:t>
            </a:r>
            <a:r>
              <a:rPr lang="zh-CN" altLang="en-US" sz="2400" dirty="0" smtClean="0">
                <a:latin typeface="楷体" pitchFamily="49" charset="-122"/>
                <a:ea typeface="楷体" pitchFamily="49" charset="-122"/>
              </a:rPr>
              <a:t>机器人具有智力或具有感觉与识别能力，可随工作环境变化的需要而再编程。</a:t>
            </a:r>
          </a:p>
        </p:txBody>
      </p:sp>
      <p:sp>
        <p:nvSpPr>
          <p:cNvPr id="10" name="TextBox 9"/>
          <p:cNvSpPr txBox="1"/>
          <p:nvPr/>
        </p:nvSpPr>
        <p:spPr>
          <a:xfrm>
            <a:off x="714348" y="5753417"/>
            <a:ext cx="5715040" cy="461665"/>
          </a:xfrm>
          <a:prstGeom prst="rect">
            <a:avLst/>
          </a:prstGeom>
          <a:noFill/>
        </p:spPr>
        <p:txBody>
          <a:bodyPr wrap="square" rtlCol="0">
            <a:spAutoFit/>
          </a:bodyPr>
          <a:lstStyle/>
          <a:p>
            <a:r>
              <a:rPr lang="en-US" altLang="zh-CN" sz="2400" b="1" dirty="0" smtClean="0">
                <a:solidFill>
                  <a:srgbClr val="C00000"/>
                </a:solidFill>
                <a:latin typeface="楷体" pitchFamily="49" charset="-122"/>
                <a:ea typeface="楷体" pitchFamily="49" charset="-122"/>
              </a:rPr>
              <a:t>③</a:t>
            </a:r>
            <a:r>
              <a:rPr lang="zh-CN" altLang="en-US" sz="2400" b="1" dirty="0" smtClean="0">
                <a:solidFill>
                  <a:srgbClr val="C00000"/>
                </a:solidFill>
                <a:latin typeface="楷体" pitchFamily="49" charset="-122"/>
                <a:ea typeface="楷体" pitchFamily="49" charset="-122"/>
              </a:rPr>
              <a:t>通用性</a:t>
            </a:r>
            <a:endParaRPr lang="zh-CN" altLang="en-US" sz="2400" dirty="0">
              <a:solidFill>
                <a:srgbClr val="C00000"/>
              </a:solidFill>
              <a:latin typeface="楷体" pitchFamily="49" charset="-122"/>
              <a:ea typeface="楷体" pitchFamily="49" charset="-122"/>
            </a:endParaRPr>
          </a:p>
        </p:txBody>
      </p:sp>
      <p:sp>
        <p:nvSpPr>
          <p:cNvPr id="11" name="TextBox 10"/>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校准针2.jpg"/>
          <p:cNvPicPr>
            <a:picLocks noChangeAspect="1"/>
          </p:cNvPicPr>
          <p:nvPr/>
        </p:nvPicPr>
        <p:blipFill>
          <a:blip r:embed="rId3"/>
          <a:stretch>
            <a:fillRect/>
          </a:stretch>
        </p:blipFill>
        <p:spPr>
          <a:xfrm>
            <a:off x="1" y="1928802"/>
            <a:ext cx="4571999" cy="3212756"/>
          </a:xfrm>
          <a:prstGeom prst="rect">
            <a:avLst/>
          </a:prstGeom>
        </p:spPr>
      </p:pic>
      <p:pic>
        <p:nvPicPr>
          <p:cNvPr id="7" name="图片 6" descr="校准针3.jpg"/>
          <p:cNvPicPr>
            <a:picLocks noChangeAspect="1"/>
          </p:cNvPicPr>
          <p:nvPr/>
        </p:nvPicPr>
        <p:blipFill>
          <a:blip r:embed="rId4"/>
          <a:stretch>
            <a:fillRect/>
          </a:stretch>
        </p:blipFill>
        <p:spPr>
          <a:xfrm>
            <a:off x="4511294" y="1926848"/>
            <a:ext cx="4632706" cy="3238503"/>
          </a:xfrm>
          <a:prstGeom prst="rect">
            <a:avLst/>
          </a:prstGeom>
        </p:spPr>
      </p:pic>
      <p:sp>
        <p:nvSpPr>
          <p:cNvPr id="8" name="TextBox 7"/>
          <p:cNvSpPr txBox="1"/>
          <p:nvPr/>
        </p:nvSpPr>
        <p:spPr>
          <a:xfrm>
            <a:off x="0" y="5429264"/>
            <a:ext cx="9144000" cy="1200329"/>
          </a:xfrm>
          <a:prstGeom prst="rect">
            <a:avLst/>
          </a:prstGeom>
          <a:noFill/>
        </p:spPr>
        <p:txBody>
          <a:bodyPr wrap="square" rtlCol="0">
            <a:spAutoFit/>
          </a:bodyPr>
          <a:lstStyle/>
          <a:p>
            <a:r>
              <a:rPr lang="zh-CN" altLang="en-US" sz="2400" b="1" dirty="0" smtClean="0">
                <a:latin typeface="楷体" pitchFamily="49" charset="-122"/>
                <a:ea typeface="楷体" pitchFamily="49" charset="-122"/>
              </a:rPr>
              <a:t>①依次示教</a:t>
            </a:r>
            <a:r>
              <a:rPr lang="en-US" sz="2400" b="1" dirty="0" smtClean="0">
                <a:latin typeface="楷体" pitchFamily="49" charset="-122"/>
                <a:ea typeface="楷体" pitchFamily="49" charset="-122"/>
              </a:rPr>
              <a:t>X1</a:t>
            </a:r>
            <a:r>
              <a:rPr lang="zh-CN" altLang="en-US" sz="2400" b="1" dirty="0" smtClean="0">
                <a:latin typeface="楷体" pitchFamily="49" charset="-122"/>
                <a:ea typeface="楷体" pitchFamily="49" charset="-122"/>
              </a:rPr>
              <a:t>、</a:t>
            </a:r>
            <a:r>
              <a:rPr lang="en-US" sz="2400" b="1" dirty="0" smtClean="0">
                <a:latin typeface="楷体" pitchFamily="49" charset="-122"/>
                <a:ea typeface="楷体" pitchFamily="49" charset="-122"/>
              </a:rPr>
              <a:t>X2</a:t>
            </a:r>
            <a:r>
              <a:rPr lang="zh-CN" altLang="en-US" sz="2400" b="1" dirty="0" smtClean="0">
                <a:latin typeface="楷体" pitchFamily="49" charset="-122"/>
                <a:ea typeface="楷体" pitchFamily="49" charset="-122"/>
              </a:rPr>
              <a:t>、</a:t>
            </a:r>
            <a:r>
              <a:rPr lang="en-US" sz="2400" b="1" dirty="0" smtClean="0">
                <a:latin typeface="楷体" pitchFamily="49" charset="-122"/>
                <a:ea typeface="楷体" pitchFamily="49" charset="-122"/>
              </a:rPr>
              <a:t>Y1</a:t>
            </a:r>
            <a:r>
              <a:rPr lang="zh-CN" altLang="en-US" sz="2400" b="1" dirty="0" smtClean="0">
                <a:latin typeface="楷体" pitchFamily="49" charset="-122"/>
                <a:ea typeface="楷体" pitchFamily="49" charset="-122"/>
              </a:rPr>
              <a:t>三个点位，完成</a:t>
            </a:r>
            <a:r>
              <a:rPr lang="en-US" sz="2400" b="1" dirty="0" err="1" smtClean="0">
                <a:latin typeface="楷体" pitchFamily="49" charset="-122"/>
                <a:ea typeface="楷体" pitchFamily="49" charset="-122"/>
              </a:rPr>
              <a:t>WobjPick</a:t>
            </a:r>
            <a:r>
              <a:rPr lang="zh-CN" altLang="en-US" sz="2400" b="1" dirty="0" smtClean="0">
                <a:latin typeface="楷体" pitchFamily="49" charset="-122"/>
                <a:ea typeface="楷体" pitchFamily="49" charset="-122"/>
              </a:rPr>
              <a:t>的标定。</a:t>
            </a:r>
            <a:endParaRPr lang="en-US" altLang="zh-CN" sz="2400" b="1" dirty="0" smtClean="0">
              <a:latin typeface="楷体" pitchFamily="49" charset="-122"/>
              <a:ea typeface="楷体" pitchFamily="49" charset="-122"/>
            </a:endParaRPr>
          </a:p>
          <a:p>
            <a:r>
              <a:rPr lang="zh-CN" altLang="en-US" sz="2400" b="1" dirty="0" smtClean="0">
                <a:latin typeface="楷体" pitchFamily="49" charset="-122"/>
                <a:ea typeface="楷体" pitchFamily="49" charset="-122"/>
              </a:rPr>
              <a:t>②同理完成</a:t>
            </a:r>
            <a:r>
              <a:rPr lang="en-US" sz="2400" b="1" dirty="0" err="1" smtClean="0">
                <a:latin typeface="楷体" pitchFamily="49" charset="-122"/>
                <a:ea typeface="楷体" pitchFamily="49" charset="-122"/>
              </a:rPr>
              <a:t>WobjPlace</a:t>
            </a:r>
            <a:r>
              <a:rPr lang="zh-CN" altLang="en-US" sz="2400" b="1" dirty="0" smtClean="0">
                <a:latin typeface="楷体" pitchFamily="49" charset="-122"/>
                <a:ea typeface="楷体" pitchFamily="49" charset="-122"/>
              </a:rPr>
              <a:t>的标定。</a:t>
            </a:r>
            <a:endParaRPr lang="en-US" altLang="zh-CN" sz="2400" b="1" dirty="0" smtClean="0">
              <a:latin typeface="楷体" pitchFamily="49" charset="-122"/>
              <a:ea typeface="楷体" pitchFamily="49" charset="-122"/>
            </a:endParaRPr>
          </a:p>
          <a:p>
            <a:r>
              <a:rPr lang="zh-CN" altLang="en-US" sz="2400" b="1" dirty="0" smtClean="0">
                <a:latin typeface="楷体" pitchFamily="49" charset="-122"/>
                <a:ea typeface="楷体" pitchFamily="49" charset="-122"/>
              </a:rPr>
              <a:t>③ “校准针”取消可见，将夹具信号</a:t>
            </a:r>
            <a:r>
              <a:rPr lang="en-US" sz="2400" b="1" dirty="0" err="1" smtClean="0">
                <a:latin typeface="楷体" pitchFamily="49" charset="-122"/>
                <a:ea typeface="楷体" pitchFamily="49" charset="-122"/>
              </a:rPr>
              <a:t>diAttach</a:t>
            </a:r>
            <a:r>
              <a:rPr lang="zh-CN" altLang="en-US" sz="2400" b="1" dirty="0" smtClean="0">
                <a:latin typeface="楷体" pitchFamily="49" charset="-122"/>
                <a:ea typeface="楷体" pitchFamily="49" charset="-122"/>
              </a:rPr>
              <a:t>复位为</a:t>
            </a:r>
            <a:r>
              <a:rPr lang="en-US" sz="2400" b="1" dirty="0" smtClean="0">
                <a:latin typeface="楷体" pitchFamily="49" charset="-122"/>
                <a:ea typeface="楷体" pitchFamily="49" charset="-122"/>
              </a:rPr>
              <a:t>0</a:t>
            </a:r>
            <a:r>
              <a:rPr lang="zh-CN" altLang="en-US" sz="2400" b="1" dirty="0" smtClean="0">
                <a:latin typeface="楷体" pitchFamily="49" charset="-122"/>
                <a:ea typeface="楷体" pitchFamily="49" charset="-122"/>
              </a:rPr>
              <a:t>，松开夹具</a:t>
            </a:r>
            <a:endParaRPr lang="zh-CN" altLang="en-US" sz="2400" b="1" dirty="0">
              <a:latin typeface="楷体" pitchFamily="49" charset="-122"/>
              <a:ea typeface="楷体" pitchFamily="49" charset="-122"/>
            </a:endParaRPr>
          </a:p>
        </p:txBody>
      </p:sp>
      <p:sp>
        <p:nvSpPr>
          <p:cNvPr id="9" name="TextBox 8"/>
          <p:cNvSpPr txBox="1"/>
          <p:nvPr/>
        </p:nvSpPr>
        <p:spPr>
          <a:xfrm>
            <a:off x="2786050" y="1324261"/>
            <a:ext cx="3214678"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修改完成坐标系标定</a:t>
            </a:r>
            <a:endParaRPr lang="zh-CN" altLang="en-US" sz="2400" b="1" dirty="0">
              <a:solidFill>
                <a:srgbClr val="C00000"/>
              </a:solidFill>
              <a:latin typeface="楷体" pitchFamily="49" charset="-122"/>
              <a:ea typeface="楷体" pitchFamily="49" charset="-122"/>
            </a:endParaRPr>
          </a:p>
        </p:txBody>
      </p:sp>
      <p:sp>
        <p:nvSpPr>
          <p:cNvPr id="10" name="TextBox 9"/>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7" name="TextBox 6"/>
          <p:cNvSpPr txBox="1"/>
          <p:nvPr/>
        </p:nvSpPr>
        <p:spPr>
          <a:xfrm>
            <a:off x="1142976" y="2000240"/>
            <a:ext cx="7786742" cy="1200329"/>
          </a:xfrm>
          <a:prstGeom prst="rect">
            <a:avLst/>
          </a:prstGeom>
          <a:noFill/>
        </p:spPr>
        <p:txBody>
          <a:bodyPr wrap="square" rtlCol="0">
            <a:spAutoFit/>
          </a:bodyPr>
          <a:lstStyle/>
          <a:p>
            <a:r>
              <a:rPr lang="zh-CN" altLang="en-US" sz="2400" dirty="0" smtClean="0">
                <a:latin typeface="楷体" pitchFamily="49" charset="-122"/>
                <a:ea typeface="楷体" pitchFamily="49" charset="-122"/>
              </a:rPr>
              <a:t>工作站只需示教拾取基准点“</a:t>
            </a:r>
            <a:r>
              <a:rPr lang="en-US" sz="2400" dirty="0" err="1" smtClean="0">
                <a:latin typeface="楷体" pitchFamily="49" charset="-122"/>
                <a:ea typeface="楷体" pitchFamily="49" charset="-122"/>
              </a:rPr>
              <a:t>pPickBase</a:t>
            </a:r>
            <a:r>
              <a:rPr lang="zh-CN" altLang="en-US" sz="2400" dirty="0" smtClean="0">
                <a:latin typeface="楷体" pitchFamily="49" charset="-122"/>
                <a:ea typeface="楷体" pitchFamily="49" charset="-122"/>
              </a:rPr>
              <a:t>”，放置基准点“</a:t>
            </a:r>
            <a:r>
              <a:rPr lang="en-US" sz="2400" dirty="0" err="1" smtClean="0">
                <a:latin typeface="楷体" pitchFamily="49" charset="-122"/>
                <a:ea typeface="楷体" pitchFamily="49" charset="-122"/>
              </a:rPr>
              <a:t>pPlaceBase</a:t>
            </a:r>
            <a:r>
              <a:rPr lang="zh-CN" altLang="en-US" sz="2400" dirty="0" smtClean="0">
                <a:latin typeface="楷体" pitchFamily="49" charset="-122"/>
                <a:ea typeface="楷体" pitchFamily="49" charset="-122"/>
              </a:rPr>
              <a:t>”，机器人工作原位“</a:t>
            </a:r>
            <a:r>
              <a:rPr lang="en-US" sz="2400" dirty="0" err="1" smtClean="0">
                <a:latin typeface="楷体" pitchFamily="49" charset="-122"/>
                <a:ea typeface="楷体" pitchFamily="49" charset="-122"/>
              </a:rPr>
              <a:t>pHome</a:t>
            </a:r>
            <a:r>
              <a:rPr lang="zh-CN" altLang="en-US" sz="2400" dirty="0" smtClean="0">
                <a:latin typeface="楷体" pitchFamily="49" charset="-122"/>
                <a:ea typeface="楷体" pitchFamily="49" charset="-122"/>
              </a:rPr>
              <a:t>”。打开示教基准目标点的程序</a:t>
            </a:r>
            <a:r>
              <a:rPr lang="en-US" sz="2400" dirty="0" err="1" smtClean="0">
                <a:latin typeface="楷体" pitchFamily="49" charset="-122"/>
                <a:ea typeface="楷体" pitchFamily="49" charset="-122"/>
              </a:rPr>
              <a:t>rTeachPos</a:t>
            </a:r>
            <a:endParaRPr lang="zh-CN" altLang="en-US" sz="2400" dirty="0">
              <a:latin typeface="楷体" pitchFamily="49" charset="-122"/>
              <a:ea typeface="楷体" pitchFamily="49" charset="-122"/>
            </a:endParaRPr>
          </a:p>
        </p:txBody>
      </p:sp>
      <p:pic>
        <p:nvPicPr>
          <p:cNvPr id="8" name="图片 7" descr="目标点.jpg"/>
          <p:cNvPicPr>
            <a:picLocks noChangeAspect="1"/>
          </p:cNvPicPr>
          <p:nvPr/>
        </p:nvPicPr>
        <p:blipFill>
          <a:blip r:embed="rId2"/>
          <a:stretch>
            <a:fillRect/>
          </a:stretch>
        </p:blipFill>
        <p:spPr>
          <a:xfrm>
            <a:off x="2071670" y="3294062"/>
            <a:ext cx="5143536" cy="3492524"/>
          </a:xfrm>
          <a:prstGeom prst="rect">
            <a:avLst/>
          </a:prstGeom>
        </p:spPr>
      </p:pic>
      <p:sp>
        <p:nvSpPr>
          <p:cNvPr id="9" name="TextBox 8"/>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目标点1.jpg"/>
          <p:cNvPicPr>
            <a:picLocks noChangeAspect="1"/>
          </p:cNvPicPr>
          <p:nvPr/>
        </p:nvPicPr>
        <p:blipFill>
          <a:blip r:embed="rId2"/>
          <a:stretch>
            <a:fillRect/>
          </a:stretch>
        </p:blipFill>
        <p:spPr>
          <a:xfrm>
            <a:off x="571472" y="1643050"/>
            <a:ext cx="3286116" cy="2497448"/>
          </a:xfrm>
          <a:prstGeom prst="rect">
            <a:avLst/>
          </a:prstGeom>
        </p:spPr>
      </p:pic>
      <p:pic>
        <p:nvPicPr>
          <p:cNvPr id="7" name="图片 6" descr="目标点2.jpg"/>
          <p:cNvPicPr>
            <a:picLocks noChangeAspect="1"/>
          </p:cNvPicPr>
          <p:nvPr/>
        </p:nvPicPr>
        <p:blipFill>
          <a:blip r:embed="rId3"/>
          <a:stretch>
            <a:fillRect/>
          </a:stretch>
        </p:blipFill>
        <p:spPr>
          <a:xfrm>
            <a:off x="4714876" y="1643050"/>
            <a:ext cx="3643338" cy="2488389"/>
          </a:xfrm>
          <a:prstGeom prst="rect">
            <a:avLst/>
          </a:prstGeom>
        </p:spPr>
      </p:pic>
      <p:pic>
        <p:nvPicPr>
          <p:cNvPr id="8" name="图片 7" descr="目标点3.jpg"/>
          <p:cNvPicPr>
            <a:picLocks noChangeAspect="1"/>
          </p:cNvPicPr>
          <p:nvPr/>
        </p:nvPicPr>
        <p:blipFill>
          <a:blip r:embed="rId4"/>
          <a:stretch>
            <a:fillRect/>
          </a:stretch>
        </p:blipFill>
        <p:spPr>
          <a:xfrm>
            <a:off x="571472" y="4253378"/>
            <a:ext cx="3286148" cy="2399261"/>
          </a:xfrm>
          <a:prstGeom prst="rect">
            <a:avLst/>
          </a:prstGeom>
        </p:spPr>
      </p:pic>
      <p:sp>
        <p:nvSpPr>
          <p:cNvPr id="9" name="TextBox 8"/>
          <p:cNvSpPr txBox="1"/>
          <p:nvPr/>
        </p:nvSpPr>
        <p:spPr>
          <a:xfrm>
            <a:off x="642910" y="1214422"/>
            <a:ext cx="3500462" cy="461665"/>
          </a:xfrm>
          <a:prstGeom prst="rect">
            <a:avLst/>
          </a:prstGeom>
          <a:noFill/>
        </p:spPr>
        <p:txBody>
          <a:bodyPr wrap="square" rtlCol="0">
            <a:spAutoFit/>
          </a:bodyPr>
          <a:lstStyle/>
          <a:p>
            <a:r>
              <a:rPr lang="en-US" sz="2400" b="1" dirty="0" err="1" smtClean="0">
                <a:latin typeface="楷体" pitchFamily="49" charset="-122"/>
                <a:ea typeface="楷体" pitchFamily="49" charset="-122"/>
              </a:rPr>
              <a:t>pPickBase</a:t>
            </a:r>
            <a:r>
              <a:rPr lang="zh-CN" altLang="en-US" sz="2400" b="1" dirty="0" smtClean="0">
                <a:latin typeface="楷体" pitchFamily="49" charset="-122"/>
                <a:ea typeface="楷体" pitchFamily="49" charset="-122"/>
              </a:rPr>
              <a:t>点示教位置</a:t>
            </a:r>
            <a:endParaRPr lang="zh-CN" altLang="en-US" sz="2400" b="1" dirty="0">
              <a:latin typeface="楷体" pitchFamily="49" charset="-122"/>
              <a:ea typeface="楷体" pitchFamily="49" charset="-122"/>
            </a:endParaRPr>
          </a:p>
        </p:txBody>
      </p:sp>
      <p:sp>
        <p:nvSpPr>
          <p:cNvPr id="10" name="TextBox 9"/>
          <p:cNvSpPr txBox="1"/>
          <p:nvPr/>
        </p:nvSpPr>
        <p:spPr>
          <a:xfrm>
            <a:off x="5857884" y="1214422"/>
            <a:ext cx="2786082"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拾取点示教位置</a:t>
            </a:r>
            <a:endParaRPr lang="zh-CN" altLang="en-US" sz="2400" b="1" dirty="0">
              <a:latin typeface="楷体" pitchFamily="49" charset="-122"/>
              <a:ea typeface="楷体" pitchFamily="49" charset="-122"/>
            </a:endParaRPr>
          </a:p>
        </p:txBody>
      </p:sp>
      <p:sp>
        <p:nvSpPr>
          <p:cNvPr id="11" name="TextBox 10"/>
          <p:cNvSpPr txBox="1"/>
          <p:nvPr/>
        </p:nvSpPr>
        <p:spPr>
          <a:xfrm>
            <a:off x="2071670" y="4143380"/>
            <a:ext cx="1785950" cy="830997"/>
          </a:xfrm>
          <a:prstGeom prst="rect">
            <a:avLst/>
          </a:prstGeom>
          <a:noFill/>
        </p:spPr>
        <p:txBody>
          <a:bodyPr wrap="square" rtlCol="0">
            <a:spAutoFit/>
          </a:bodyPr>
          <a:lstStyle/>
          <a:p>
            <a:r>
              <a:rPr lang="en-US" sz="2400" b="1" dirty="0" err="1" smtClean="0">
                <a:latin typeface="楷体" pitchFamily="49" charset="-122"/>
                <a:ea typeface="楷体" pitchFamily="49" charset="-122"/>
              </a:rPr>
              <a:t>pPlaceBase</a:t>
            </a:r>
            <a:r>
              <a:rPr lang="zh-CN" altLang="en-US" sz="2400" b="1" dirty="0" smtClean="0">
                <a:latin typeface="楷体" pitchFamily="49" charset="-122"/>
                <a:ea typeface="楷体" pitchFamily="49" charset="-122"/>
              </a:rPr>
              <a:t>点示教位置</a:t>
            </a:r>
            <a:endParaRPr lang="zh-CN" altLang="en-US" sz="2400" b="1" dirty="0">
              <a:latin typeface="楷体" pitchFamily="49" charset="-122"/>
              <a:ea typeface="楷体" pitchFamily="49" charset="-122"/>
            </a:endParaRPr>
          </a:p>
        </p:txBody>
      </p:sp>
      <p:pic>
        <p:nvPicPr>
          <p:cNvPr id="12" name="图片 11" descr="目标点4.jpg"/>
          <p:cNvPicPr>
            <a:picLocks noChangeAspect="1"/>
          </p:cNvPicPr>
          <p:nvPr/>
        </p:nvPicPr>
        <p:blipFill>
          <a:blip r:embed="rId5"/>
          <a:stretch>
            <a:fillRect/>
          </a:stretch>
        </p:blipFill>
        <p:spPr>
          <a:xfrm>
            <a:off x="5019325" y="4276747"/>
            <a:ext cx="3338889" cy="2438401"/>
          </a:xfrm>
          <a:prstGeom prst="rect">
            <a:avLst/>
          </a:prstGeom>
        </p:spPr>
      </p:pic>
      <p:sp>
        <p:nvSpPr>
          <p:cNvPr id="13" name="TextBox 12"/>
          <p:cNvSpPr txBox="1"/>
          <p:nvPr/>
        </p:nvSpPr>
        <p:spPr>
          <a:xfrm>
            <a:off x="4929190" y="4169639"/>
            <a:ext cx="1714512" cy="830997"/>
          </a:xfrm>
          <a:prstGeom prst="rect">
            <a:avLst/>
          </a:prstGeom>
          <a:noFill/>
        </p:spPr>
        <p:txBody>
          <a:bodyPr wrap="square" rtlCol="0">
            <a:spAutoFit/>
          </a:bodyPr>
          <a:lstStyle/>
          <a:p>
            <a:r>
              <a:rPr lang="zh-CN" altLang="en-US" sz="2400" b="1" dirty="0" smtClean="0">
                <a:latin typeface="楷体" pitchFamily="49" charset="-122"/>
                <a:ea typeface="楷体" pitchFamily="49" charset="-122"/>
              </a:rPr>
              <a:t>示教</a:t>
            </a:r>
            <a:r>
              <a:rPr lang="en-US" sz="2400" b="1" dirty="0" err="1" smtClean="0">
                <a:latin typeface="楷体" pitchFamily="49" charset="-122"/>
                <a:ea typeface="楷体" pitchFamily="49" charset="-122"/>
              </a:rPr>
              <a:t>pHome</a:t>
            </a:r>
            <a:r>
              <a:rPr lang="zh-CN" altLang="en-US" sz="2400" b="1" dirty="0" smtClean="0">
                <a:latin typeface="楷体" pitchFamily="49" charset="-122"/>
                <a:ea typeface="楷体" pitchFamily="49" charset="-122"/>
              </a:rPr>
              <a:t>位置点</a:t>
            </a:r>
            <a:endParaRPr lang="zh-CN" altLang="en-US" sz="2400" b="1" dirty="0">
              <a:latin typeface="楷体" pitchFamily="49" charset="-122"/>
              <a:ea typeface="楷体" pitchFamily="49" charset="-122"/>
            </a:endParaRPr>
          </a:p>
        </p:txBody>
      </p:sp>
      <p:sp>
        <p:nvSpPr>
          <p:cNvPr id="14" name="TextBox 13"/>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运行.jpg"/>
          <p:cNvPicPr>
            <a:picLocks noChangeAspect="1"/>
          </p:cNvPicPr>
          <p:nvPr/>
        </p:nvPicPr>
        <p:blipFill>
          <a:blip r:embed="rId2"/>
          <a:stretch>
            <a:fillRect/>
          </a:stretch>
        </p:blipFill>
        <p:spPr>
          <a:xfrm>
            <a:off x="1071537" y="2285992"/>
            <a:ext cx="7353513" cy="4214818"/>
          </a:xfrm>
          <a:prstGeom prst="rect">
            <a:avLst/>
          </a:prstGeom>
        </p:spPr>
      </p:pic>
      <p:sp>
        <p:nvSpPr>
          <p:cNvPr id="7" name="TextBox 6"/>
          <p:cNvSpPr txBox="1"/>
          <p:nvPr/>
        </p:nvSpPr>
        <p:spPr>
          <a:xfrm>
            <a:off x="3214678" y="1500174"/>
            <a:ext cx="2928958" cy="461665"/>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复位并运行工作站</a:t>
            </a:r>
            <a:endParaRPr lang="zh-CN" altLang="en-US" sz="2400" b="1" dirty="0">
              <a:solidFill>
                <a:srgbClr val="FF0000"/>
              </a:solidFill>
              <a:latin typeface="楷体" pitchFamily="49" charset="-122"/>
              <a:ea typeface="楷体" pitchFamily="49" charset="-122"/>
            </a:endParaRPr>
          </a:p>
        </p:txBody>
      </p:sp>
      <p:sp>
        <p:nvSpPr>
          <p:cNvPr id="8" name="TextBox 7"/>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57158" y="1428736"/>
            <a:ext cx="30003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642910" y="2500306"/>
            <a:ext cx="7715304" cy="2308324"/>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    当前工作站运行状态为将火花塞从右侧托盘搬运至左侧托盘。清尝试修改程序为将火花塞从左侧托盘搬运至右侧托盘。</a:t>
            </a:r>
          </a:p>
          <a:p>
            <a:pPr>
              <a:lnSpc>
                <a:spcPct val="150000"/>
              </a:lnSpc>
            </a:pPr>
            <a:endParaRPr lang="zh-CN" altLang="en-US" sz="2400" dirty="0">
              <a:latin typeface="楷体" pitchFamily="49" charset="-122"/>
              <a:ea typeface="楷体" pitchFamily="49" charset="-122"/>
            </a:endParaRPr>
          </a:p>
        </p:txBody>
      </p:sp>
      <p:sp>
        <p:nvSpPr>
          <p:cNvPr id="8" name="TextBox 7"/>
          <p:cNvSpPr txBox="1"/>
          <p:nvPr/>
        </p:nvSpPr>
        <p:spPr>
          <a:xfrm>
            <a:off x="0" y="214290"/>
            <a:ext cx="592932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2.3 </a:t>
            </a:r>
            <a:r>
              <a:rPr lang="zh-CN" altLang="en-US" sz="3200" b="1" dirty="0" smtClean="0">
                <a:solidFill>
                  <a:srgbClr val="FF0000"/>
                </a:solidFill>
                <a:latin typeface="楷体" pitchFamily="49" charset="-122"/>
                <a:ea typeface="楷体" pitchFamily="49" charset="-122"/>
              </a:rPr>
              <a:t>火花塞搬运任务实施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500166" y="1928802"/>
            <a:ext cx="6143668"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3</a:t>
            </a:r>
            <a:r>
              <a:rPr lang="zh-CN" altLang="en-US" sz="5400" b="1" dirty="0" smtClean="0">
                <a:solidFill>
                  <a:srgbClr val="002060"/>
                </a:solidFill>
                <a:latin typeface="楷体" pitchFamily="49" charset="-122"/>
                <a:ea typeface="楷体" pitchFamily="49" charset="-122"/>
              </a:rPr>
              <a:t>章 玻璃搬运</a:t>
            </a:r>
            <a:endParaRPr lang="zh-CN" altLang="en-US" sz="5400" b="1" dirty="0">
              <a:solidFill>
                <a:srgbClr val="002060"/>
              </a:solidFill>
              <a:latin typeface="楷体" pitchFamily="49" charset="-122"/>
              <a:ea typeface="楷体" pitchFamily="49" charset="-122"/>
            </a:endParaRPr>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8" name="图片 7" descr="02.jpg"/>
          <p:cNvPicPr>
            <a:picLocks noChangeAspect="1"/>
          </p:cNvPicPr>
          <p:nvPr/>
        </p:nvPicPr>
        <p:blipFill>
          <a:blip r:embed="rId2"/>
          <a:stretch>
            <a:fillRect/>
          </a:stretch>
        </p:blipFill>
        <p:spPr>
          <a:xfrm>
            <a:off x="5857884" y="2984335"/>
            <a:ext cx="2787101" cy="364029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14348" y="2000240"/>
            <a:ext cx="7143800" cy="3323987"/>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．了解轴配置监控指令用法</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．认识触发指令在吸盘式工具中的应用</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．掌握复杂程序数据的赋值操作</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．认识如何选择合理的转弯半径</a:t>
            </a:r>
          </a:p>
          <a:p>
            <a:pPr>
              <a:lnSpc>
                <a:spcPct val="150000"/>
              </a:lnSpc>
            </a:pPr>
            <a:r>
              <a:rPr lang="en-US" altLang="zh-CN" sz="2800" dirty="0" smtClean="0">
                <a:latin typeface="楷体" pitchFamily="49" charset="-122"/>
                <a:ea typeface="楷体" pitchFamily="49" charset="-122"/>
              </a:rPr>
              <a:t>5</a:t>
            </a:r>
            <a:r>
              <a:rPr lang="zh-CN" altLang="en-US" sz="2800" dirty="0" smtClean="0">
                <a:latin typeface="楷体" pitchFamily="49" charset="-122"/>
                <a:ea typeface="楷体" pitchFamily="49" charset="-122"/>
              </a:rPr>
              <a:t>．掌握复杂工况下如何设计机器人运行轨迹</a:t>
            </a:r>
            <a:endParaRPr lang="zh-CN" altLang="en-US" sz="2800" dirty="0">
              <a:latin typeface="楷体" pitchFamily="49" charset="-122"/>
              <a:ea typeface="楷体" pitchFamily="49" charset="-122"/>
            </a:endParaRPr>
          </a:p>
        </p:txBody>
      </p:sp>
      <p:sp>
        <p:nvSpPr>
          <p:cNvPr id="7" name="TextBox 6"/>
          <p:cNvSpPr txBox="1"/>
          <p:nvPr/>
        </p:nvSpPr>
        <p:spPr>
          <a:xfrm>
            <a:off x="3428992" y="214290"/>
            <a:ext cx="2143140"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玻璃.jpg"/>
          <p:cNvPicPr>
            <a:picLocks noChangeAspect="1"/>
          </p:cNvPicPr>
          <p:nvPr/>
        </p:nvPicPr>
        <p:blipFill>
          <a:blip r:embed="rId2"/>
          <a:stretch>
            <a:fillRect/>
          </a:stretch>
        </p:blipFill>
        <p:spPr>
          <a:xfrm>
            <a:off x="3214678" y="1857364"/>
            <a:ext cx="5572164" cy="4073645"/>
          </a:xfrm>
          <a:prstGeom prst="rect">
            <a:avLst/>
          </a:prstGeom>
        </p:spPr>
      </p:pic>
      <p:sp>
        <p:nvSpPr>
          <p:cNvPr id="7" name="TextBox 6"/>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3.1</a:t>
            </a:r>
            <a:r>
              <a:rPr lang="zh-CN" altLang="en-US" sz="3200" b="1" dirty="0" smtClean="0">
                <a:solidFill>
                  <a:srgbClr val="FF0000"/>
                </a:solidFill>
                <a:latin typeface="楷体" pitchFamily="49" charset="-122"/>
                <a:ea typeface="楷体" pitchFamily="49" charset="-122"/>
              </a:rPr>
              <a:t>玻璃搬运任务描述</a:t>
            </a:r>
            <a:endParaRPr lang="zh-CN" altLang="en-US" sz="3200" b="1" dirty="0">
              <a:solidFill>
                <a:srgbClr val="FF0000"/>
              </a:solidFill>
              <a:latin typeface="楷体" pitchFamily="49" charset="-122"/>
              <a:ea typeface="楷体" pitchFamily="49" charset="-122"/>
            </a:endParaRPr>
          </a:p>
        </p:txBody>
      </p:sp>
      <p:sp>
        <p:nvSpPr>
          <p:cNvPr id="8" name="TextBox 7"/>
          <p:cNvSpPr txBox="1"/>
          <p:nvPr/>
        </p:nvSpPr>
        <p:spPr>
          <a:xfrm>
            <a:off x="214282" y="2000240"/>
            <a:ext cx="2857520" cy="3785652"/>
          </a:xfrm>
          <a:prstGeom prst="rect">
            <a:avLst/>
          </a:prstGeom>
          <a:noFill/>
        </p:spPr>
        <p:txBody>
          <a:bodyPr wrap="square" rtlCol="0">
            <a:spAutoFit/>
          </a:bodyPr>
          <a:lstStyle/>
          <a:p>
            <a:r>
              <a:rPr lang="zh-CN" altLang="en-US" sz="2400" dirty="0" smtClean="0"/>
              <a:t>本工作站采用工业机器人进行玻璃搬运。工作站中已经预设搬运动作效果，需要依次完成</a:t>
            </a:r>
            <a:r>
              <a:rPr lang="en-US" altLang="zh-CN" sz="2400" dirty="0" smtClean="0"/>
              <a:t>I/O </a:t>
            </a:r>
            <a:r>
              <a:rPr lang="zh-CN" altLang="en-US" sz="2400" dirty="0" smtClean="0"/>
              <a:t>配置、程序数据创建、目标点示教、程序编写及调试，最终完成整个汽车</a:t>
            </a:r>
          </a:p>
          <a:p>
            <a:r>
              <a:rPr lang="zh-CN" altLang="en-US" sz="2400" dirty="0" smtClean="0"/>
              <a:t>玻璃的搬运过程。</a:t>
            </a:r>
            <a:endParaRPr lang="zh-CN" altLang="en-US" sz="24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072066"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3.</a:t>
            </a:r>
            <a:r>
              <a:rPr lang="en-US" altLang="zh-CN" sz="3200" b="1" dirty="0" smtClean="0">
                <a:solidFill>
                  <a:srgbClr val="FF0000"/>
                </a:solidFill>
                <a:latin typeface="楷体" pitchFamily="49" charset="-122"/>
                <a:ea typeface="楷体" pitchFamily="49" charset="-122"/>
              </a:rPr>
              <a:t>2</a:t>
            </a:r>
            <a:r>
              <a:rPr lang="en-US"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玻璃搬运知识储备</a:t>
            </a:r>
          </a:p>
        </p:txBody>
      </p:sp>
      <p:sp>
        <p:nvSpPr>
          <p:cNvPr id="7" name="TextBox 6"/>
          <p:cNvSpPr txBox="1"/>
          <p:nvPr/>
        </p:nvSpPr>
        <p:spPr>
          <a:xfrm>
            <a:off x="428596" y="1357298"/>
            <a:ext cx="478634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）轴配置监控指令</a:t>
            </a:r>
            <a:r>
              <a:rPr lang="en-US" altLang="zh-CN" sz="2800" b="1" dirty="0" err="1" smtClean="0">
                <a:solidFill>
                  <a:srgbClr val="002060"/>
                </a:solidFill>
                <a:latin typeface="楷体" pitchFamily="49" charset="-122"/>
                <a:ea typeface="楷体" pitchFamily="49" charset="-122"/>
              </a:rPr>
              <a:t>ConfL</a:t>
            </a:r>
            <a:endParaRPr lang="zh-CN" altLang="en-US" sz="2800" b="1" dirty="0">
              <a:solidFill>
                <a:srgbClr val="002060"/>
              </a:solidFill>
              <a:latin typeface="楷体" pitchFamily="49" charset="-122"/>
              <a:ea typeface="楷体" pitchFamily="49" charset="-122"/>
            </a:endParaRPr>
          </a:p>
        </p:txBody>
      </p:sp>
      <p:sp>
        <p:nvSpPr>
          <p:cNvPr id="8" name="矩形 7"/>
          <p:cNvSpPr/>
          <p:nvPr/>
        </p:nvSpPr>
        <p:spPr>
          <a:xfrm>
            <a:off x="285720" y="2071678"/>
            <a:ext cx="8572528" cy="4154984"/>
          </a:xfrm>
          <a:prstGeom prst="rect">
            <a:avLst/>
          </a:prstGeom>
        </p:spPr>
        <p:txBody>
          <a:bodyPr wrap="square">
            <a:spAutoFit/>
          </a:bodyPr>
          <a:lstStyle/>
          <a:p>
            <a:r>
              <a:rPr lang="zh-CN" altLang="en-US" sz="2200" b="1" dirty="0" smtClean="0">
                <a:solidFill>
                  <a:srgbClr val="00B0F0"/>
                </a:solidFill>
                <a:latin typeface="楷体" pitchFamily="49" charset="-122"/>
                <a:ea typeface="楷体" pitchFamily="49" charset="-122"/>
              </a:rPr>
              <a:t>指令作用：</a:t>
            </a:r>
            <a:r>
              <a:rPr lang="zh-CN" altLang="en-US" sz="2200" dirty="0" smtClean="0">
                <a:latin typeface="楷体" pitchFamily="49" charset="-122"/>
                <a:ea typeface="楷体" pitchFamily="49" charset="-122"/>
              </a:rPr>
              <a:t>机器人在线性运动及圆弧运动过程中是否严格遵循程序中设定的轴配置参数。默认情况下，轴配置监控是打开的，关闭后，机器人以最接近当前轴配置数据的配置到达指定目标点。</a:t>
            </a:r>
            <a:endParaRPr lang="en-US" altLang="zh-CN" sz="2200" dirty="0" smtClean="0">
              <a:latin typeface="楷体" pitchFamily="49" charset="-122"/>
              <a:ea typeface="楷体" pitchFamily="49" charset="-122"/>
            </a:endParaRPr>
          </a:p>
          <a:p>
            <a:r>
              <a:rPr lang="zh-CN" altLang="en-US" sz="2200" b="1" dirty="0" smtClean="0">
                <a:solidFill>
                  <a:srgbClr val="C00000"/>
                </a:solidFill>
                <a:latin typeface="楷体" pitchFamily="49" charset="-122"/>
                <a:ea typeface="楷体" pitchFamily="49" charset="-122"/>
              </a:rPr>
              <a:t>应用举例：</a:t>
            </a:r>
            <a:r>
              <a:rPr lang="zh-CN" altLang="en-US" sz="2200" dirty="0" smtClean="0">
                <a:latin typeface="楷体" pitchFamily="49" charset="-122"/>
                <a:ea typeface="楷体" pitchFamily="49" charset="-122"/>
              </a:rPr>
              <a:t>目标点</a:t>
            </a:r>
            <a:r>
              <a:rPr lang="en-US" sz="2200" dirty="0" smtClean="0">
                <a:latin typeface="楷体" pitchFamily="49" charset="-122"/>
                <a:ea typeface="楷体" pitchFamily="49" charset="-122"/>
              </a:rPr>
              <a:t>p10</a:t>
            </a:r>
            <a:r>
              <a:rPr lang="zh-CN" altLang="en-US" sz="2200" dirty="0" smtClean="0">
                <a:latin typeface="楷体" pitchFamily="49" charset="-122"/>
                <a:ea typeface="楷体" pitchFamily="49" charset="-122"/>
              </a:rPr>
              <a:t>中，</a:t>
            </a:r>
            <a:r>
              <a:rPr lang="en-US" sz="2200" dirty="0" smtClean="0">
                <a:latin typeface="楷体" pitchFamily="49" charset="-122"/>
                <a:ea typeface="楷体" pitchFamily="49" charset="-122"/>
              </a:rPr>
              <a:t>[1,0,1,0]</a:t>
            </a:r>
            <a:r>
              <a:rPr lang="zh-CN" altLang="en-US" sz="2200" dirty="0" smtClean="0">
                <a:latin typeface="楷体" pitchFamily="49" charset="-122"/>
                <a:ea typeface="楷体" pitchFamily="49" charset="-122"/>
              </a:rPr>
              <a:t> 是此目标点的轴配置数据：</a:t>
            </a:r>
            <a:endParaRPr lang="en-US" altLang="zh-CN" sz="2200" dirty="0" smtClean="0">
              <a:latin typeface="楷体" pitchFamily="49" charset="-122"/>
              <a:ea typeface="楷体" pitchFamily="49" charset="-122"/>
            </a:endParaRPr>
          </a:p>
          <a:p>
            <a:r>
              <a:rPr lang="zh-CN" altLang="en-US" sz="2200" dirty="0" smtClean="0">
                <a:latin typeface="楷体" pitchFamily="49" charset="-122"/>
                <a:ea typeface="楷体" pitchFamily="49" charset="-122"/>
              </a:rPr>
              <a:t>      </a:t>
            </a:r>
            <a:r>
              <a:rPr lang="de-DE" sz="2200" dirty="0" smtClean="0">
                <a:latin typeface="楷体" pitchFamily="49" charset="-122"/>
                <a:ea typeface="楷体" pitchFamily="49" charset="-122"/>
              </a:rPr>
              <a:t>CONST  robtarget p10 :=[[*,*,*],[*,*,*,*],[1,0,1,0],</a:t>
            </a:r>
          </a:p>
          <a:p>
            <a:r>
              <a:rPr lang="zh-CN" altLang="en-US" sz="2200" dirty="0" smtClean="0">
                <a:latin typeface="楷体" pitchFamily="49" charset="-122"/>
                <a:ea typeface="楷体" pitchFamily="49" charset="-122"/>
              </a:rPr>
              <a:t>                              </a:t>
            </a:r>
            <a:r>
              <a:rPr lang="de-DE" sz="2200" dirty="0" smtClean="0">
                <a:latin typeface="楷体" pitchFamily="49" charset="-122"/>
                <a:ea typeface="楷体" pitchFamily="49" charset="-122"/>
              </a:rPr>
              <a:t>[9E9,9E9,9E9,9E9,9E9,9E9]]</a:t>
            </a:r>
            <a:r>
              <a:rPr lang="zh-CN" altLang="en-US" sz="2200" dirty="0" smtClean="0">
                <a:latin typeface="楷体" pitchFamily="49" charset="-122"/>
                <a:ea typeface="楷体" pitchFamily="49" charset="-122"/>
              </a:rPr>
              <a:t>；</a:t>
            </a:r>
          </a:p>
          <a:p>
            <a:r>
              <a:rPr lang="zh-CN" altLang="en-US" sz="2200" dirty="0" smtClean="0">
                <a:latin typeface="楷体" pitchFamily="49" charset="-122"/>
                <a:ea typeface="楷体" pitchFamily="49" charset="-122"/>
              </a:rPr>
              <a:t>      </a:t>
            </a:r>
            <a:r>
              <a:rPr lang="en-US" sz="2200" dirty="0" smtClean="0">
                <a:latin typeface="楷体" pitchFamily="49" charset="-122"/>
                <a:ea typeface="楷体" pitchFamily="49" charset="-122"/>
              </a:rPr>
              <a:t>PROC </a:t>
            </a:r>
            <a:r>
              <a:rPr lang="en-US" sz="2200" dirty="0" err="1" smtClean="0">
                <a:latin typeface="楷体" pitchFamily="49" charset="-122"/>
                <a:ea typeface="楷体" pitchFamily="49" charset="-122"/>
              </a:rPr>
              <a:t>rMove</a:t>
            </a:r>
            <a:r>
              <a:rPr lang="en-US" sz="2200" dirty="0" smtClean="0">
                <a:latin typeface="楷体" pitchFamily="49" charset="-122"/>
                <a:ea typeface="楷体" pitchFamily="49" charset="-122"/>
              </a:rPr>
              <a:t>()</a:t>
            </a:r>
            <a:endParaRPr lang="zh-CN" altLang="en-US" sz="2200" dirty="0" smtClean="0">
              <a:latin typeface="楷体" pitchFamily="49" charset="-122"/>
              <a:ea typeface="楷体" pitchFamily="49" charset="-122"/>
            </a:endParaRPr>
          </a:p>
          <a:p>
            <a:r>
              <a:rPr lang="zh-CN" altLang="en-US" sz="2200" dirty="0" smtClean="0">
                <a:latin typeface="楷体" pitchFamily="49" charset="-122"/>
                <a:ea typeface="楷体" pitchFamily="49" charset="-122"/>
              </a:rPr>
              <a:t>      </a:t>
            </a:r>
            <a:r>
              <a:rPr lang="en-US" sz="2200" dirty="0" err="1" smtClean="0">
                <a:latin typeface="楷体" pitchFamily="49" charset="-122"/>
                <a:ea typeface="楷体" pitchFamily="49" charset="-122"/>
              </a:rPr>
              <a:t>ConfL</a:t>
            </a:r>
            <a:r>
              <a:rPr lang="en-US" sz="2200" dirty="0" smtClean="0">
                <a:latin typeface="楷体" pitchFamily="49" charset="-122"/>
                <a:ea typeface="楷体" pitchFamily="49" charset="-122"/>
              </a:rPr>
              <a:t> \Off</a:t>
            </a:r>
            <a:r>
              <a:rPr lang="zh-CN" altLang="en-US" sz="2200" dirty="0" smtClean="0">
                <a:latin typeface="楷体" pitchFamily="49" charset="-122"/>
                <a:ea typeface="楷体" pitchFamily="49" charset="-122"/>
              </a:rPr>
              <a:t>；</a:t>
            </a:r>
          </a:p>
          <a:p>
            <a:r>
              <a:rPr lang="zh-CN" altLang="en-US" sz="2200" dirty="0" smtClean="0">
                <a:latin typeface="楷体" pitchFamily="49" charset="-122"/>
                <a:ea typeface="楷体" pitchFamily="49" charset="-122"/>
              </a:rPr>
              <a:t>      </a:t>
            </a:r>
            <a:r>
              <a:rPr lang="en-US" sz="2200" dirty="0" err="1" smtClean="0">
                <a:latin typeface="楷体" pitchFamily="49" charset="-122"/>
                <a:ea typeface="楷体" pitchFamily="49" charset="-122"/>
              </a:rPr>
              <a:t>MoveL</a:t>
            </a:r>
            <a:r>
              <a:rPr lang="en-US" sz="2200" dirty="0" smtClean="0">
                <a:latin typeface="楷体" pitchFamily="49" charset="-122"/>
                <a:ea typeface="楷体" pitchFamily="49" charset="-122"/>
              </a:rPr>
              <a:t> p10, v1000, fine, tool0</a:t>
            </a:r>
            <a:r>
              <a:rPr lang="zh-CN" altLang="en-US" sz="2200" dirty="0" smtClean="0">
                <a:latin typeface="楷体" pitchFamily="49" charset="-122"/>
                <a:ea typeface="楷体" pitchFamily="49" charset="-122"/>
              </a:rPr>
              <a:t>；</a:t>
            </a:r>
          </a:p>
          <a:p>
            <a:r>
              <a:rPr lang="zh-CN" altLang="en-US" sz="2200" dirty="0" smtClean="0">
                <a:latin typeface="楷体" pitchFamily="49" charset="-122"/>
                <a:ea typeface="楷体" pitchFamily="49" charset="-122"/>
              </a:rPr>
              <a:t>      </a:t>
            </a:r>
            <a:r>
              <a:rPr lang="en-US" sz="2200" dirty="0" smtClean="0">
                <a:latin typeface="楷体" pitchFamily="49" charset="-122"/>
                <a:ea typeface="楷体" pitchFamily="49" charset="-122"/>
              </a:rPr>
              <a:t>ENDPROC</a:t>
            </a:r>
            <a:endParaRPr lang="en-US" altLang="zh-CN" sz="2200" dirty="0" smtClean="0">
              <a:latin typeface="楷体" pitchFamily="49" charset="-122"/>
              <a:ea typeface="楷体" pitchFamily="49" charset="-122"/>
            </a:endParaRPr>
          </a:p>
          <a:p>
            <a:r>
              <a:rPr lang="zh-CN" altLang="en-US" sz="2200" b="1" dirty="0" smtClean="0">
                <a:solidFill>
                  <a:srgbClr val="00B050"/>
                </a:solidFill>
                <a:latin typeface="楷体" pitchFamily="49" charset="-122"/>
                <a:ea typeface="楷体" pitchFamily="49" charset="-122"/>
              </a:rPr>
              <a:t>执行结果：</a:t>
            </a:r>
            <a:r>
              <a:rPr lang="zh-CN" altLang="en-US" sz="2200" dirty="0" smtClean="0">
                <a:latin typeface="楷体" pitchFamily="49" charset="-122"/>
                <a:ea typeface="楷体" pitchFamily="49" charset="-122"/>
              </a:rPr>
              <a:t>机器人自动匹配一组最接近当前各关节轴姿态的轴配置数据移动至目标点</a:t>
            </a:r>
            <a:r>
              <a:rPr lang="en-US" altLang="en-US" sz="2200" dirty="0" smtClean="0">
                <a:latin typeface="楷体" pitchFamily="49" charset="-122"/>
                <a:ea typeface="楷体" pitchFamily="49" charset="-122"/>
              </a:rPr>
              <a:t>p10</a:t>
            </a:r>
            <a:r>
              <a:rPr lang="zh-CN" altLang="en-US" sz="2200" dirty="0" smtClean="0">
                <a:latin typeface="楷体" pitchFamily="49" charset="-122"/>
                <a:ea typeface="楷体" pitchFamily="49" charset="-122"/>
              </a:rPr>
              <a:t>，轴配置数据不一定为程序中指定的</a:t>
            </a:r>
            <a:r>
              <a:rPr lang="en-US" altLang="en-US" sz="2200" dirty="0" smtClean="0">
                <a:latin typeface="楷体" pitchFamily="49" charset="-122"/>
                <a:ea typeface="楷体" pitchFamily="49" charset="-122"/>
              </a:rPr>
              <a:t>[1,0,1,0]</a:t>
            </a:r>
            <a:endParaRPr lang="en-US" altLang="zh-CN" sz="2200" dirty="0" smtClean="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85720" y="1357298"/>
            <a:ext cx="4643470"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）运动触发指令</a:t>
            </a:r>
            <a:r>
              <a:rPr lang="en-US" altLang="zh-CN" sz="2800" b="1" dirty="0" err="1" smtClean="0">
                <a:solidFill>
                  <a:srgbClr val="002060"/>
                </a:solidFill>
                <a:latin typeface="楷体" pitchFamily="49" charset="-122"/>
                <a:ea typeface="楷体" pitchFamily="49" charset="-122"/>
              </a:rPr>
              <a:t>TriggL</a:t>
            </a:r>
            <a:endParaRPr lang="zh-CN" altLang="en-US" sz="2800" b="1" dirty="0">
              <a:solidFill>
                <a:srgbClr val="002060"/>
              </a:solidFill>
              <a:latin typeface="楷体" pitchFamily="49" charset="-122"/>
              <a:ea typeface="楷体" pitchFamily="49" charset="-122"/>
            </a:endParaRPr>
          </a:p>
        </p:txBody>
      </p:sp>
      <p:sp>
        <p:nvSpPr>
          <p:cNvPr id="7" name="矩形 6"/>
          <p:cNvSpPr/>
          <p:nvPr/>
        </p:nvSpPr>
        <p:spPr>
          <a:xfrm>
            <a:off x="571472" y="2000240"/>
            <a:ext cx="8572528" cy="830997"/>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r>
              <a:rPr lang="zh-CN" altLang="en-US" sz="2400" dirty="0" smtClean="0"/>
              <a:t>在线性运动过程中，在指定位置准确的触发事件</a:t>
            </a:r>
            <a:endParaRPr lang="en-US" altLang="zh-CN" sz="24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dirty="0" smtClean="0">
              <a:solidFill>
                <a:srgbClr val="C00000"/>
              </a:solidFill>
              <a:latin typeface="楷体" pitchFamily="49" charset="-122"/>
              <a:ea typeface="楷体" pitchFamily="49" charset="-122"/>
            </a:endParaRPr>
          </a:p>
        </p:txBody>
      </p:sp>
      <p:pic>
        <p:nvPicPr>
          <p:cNvPr id="1026" name="Picture 2"/>
          <p:cNvPicPr>
            <a:picLocks noChangeAspect="1" noChangeArrowheads="1"/>
          </p:cNvPicPr>
          <p:nvPr/>
        </p:nvPicPr>
        <p:blipFill>
          <a:blip r:embed="rId2"/>
          <a:srcRect/>
          <a:stretch>
            <a:fillRect/>
          </a:stretch>
        </p:blipFill>
        <p:spPr bwMode="auto">
          <a:xfrm>
            <a:off x="2500298" y="2643182"/>
            <a:ext cx="6259330" cy="1714512"/>
          </a:xfrm>
          <a:prstGeom prst="rect">
            <a:avLst/>
          </a:prstGeom>
          <a:noFill/>
          <a:ln w="9525">
            <a:noFill/>
            <a:miter lim="800000"/>
            <a:headEnd/>
            <a:tailEnd/>
          </a:ln>
        </p:spPr>
      </p:pic>
      <p:sp>
        <p:nvSpPr>
          <p:cNvPr id="9" name="TextBox 8"/>
          <p:cNvSpPr txBox="1"/>
          <p:nvPr/>
        </p:nvSpPr>
        <p:spPr>
          <a:xfrm>
            <a:off x="2071638" y="4429132"/>
            <a:ext cx="6429452" cy="1569660"/>
          </a:xfrm>
          <a:prstGeom prst="rect">
            <a:avLst/>
          </a:prstGeom>
          <a:noFill/>
        </p:spPr>
        <p:txBody>
          <a:bodyPr wrap="square" rtlCol="0">
            <a:spAutoFit/>
          </a:bodyPr>
          <a:lstStyle/>
          <a:p>
            <a:r>
              <a:rPr lang="en-US" sz="2400" dirty="0" smtClean="0"/>
              <a:t>VAR </a:t>
            </a:r>
            <a:r>
              <a:rPr lang="en-US" sz="2400" dirty="0" err="1" smtClean="0"/>
              <a:t>triggdata</a:t>
            </a:r>
            <a:r>
              <a:rPr lang="en-US" sz="2400" dirty="0" smtClean="0"/>
              <a:t> </a:t>
            </a:r>
            <a:r>
              <a:rPr lang="en-US" sz="2400" dirty="0" err="1" smtClean="0"/>
              <a:t>GripOpen</a:t>
            </a:r>
            <a:r>
              <a:rPr lang="zh-CN" altLang="en-US" sz="2400" dirty="0" smtClean="0"/>
              <a:t>；</a:t>
            </a:r>
          </a:p>
          <a:p>
            <a:r>
              <a:rPr lang="en-US" sz="2400" dirty="0" err="1" smtClean="0"/>
              <a:t>TriggEquip</a:t>
            </a:r>
            <a:r>
              <a:rPr lang="en-US" sz="2400" dirty="0" smtClean="0"/>
              <a:t> </a:t>
            </a:r>
            <a:r>
              <a:rPr lang="en-US" sz="2400" dirty="0" err="1" smtClean="0"/>
              <a:t>GripOpen</a:t>
            </a:r>
            <a:r>
              <a:rPr lang="en-US" sz="2400" dirty="0" smtClean="0"/>
              <a:t>, 10, 0.1 \</a:t>
            </a:r>
            <a:r>
              <a:rPr lang="en-US" sz="2400" dirty="0" err="1" smtClean="0"/>
              <a:t>DOp</a:t>
            </a:r>
            <a:r>
              <a:rPr lang="en-US" sz="2400" dirty="0" smtClean="0"/>
              <a:t>:=</a:t>
            </a:r>
            <a:r>
              <a:rPr lang="en-US" sz="2400" dirty="0" err="1" smtClean="0"/>
              <a:t>doGripOn</a:t>
            </a:r>
            <a:r>
              <a:rPr lang="en-US" sz="2400" dirty="0" smtClean="0"/>
              <a:t>, 1</a:t>
            </a:r>
            <a:r>
              <a:rPr lang="zh-CN" altLang="en-US" sz="2400" dirty="0" smtClean="0"/>
              <a:t>；</a:t>
            </a:r>
          </a:p>
          <a:p>
            <a:r>
              <a:rPr lang="en-US" sz="2400" dirty="0" err="1" smtClean="0"/>
              <a:t>TriggL</a:t>
            </a:r>
            <a:r>
              <a:rPr lang="en-US" sz="2400" dirty="0" smtClean="0"/>
              <a:t> p1, v500, </a:t>
            </a:r>
            <a:r>
              <a:rPr lang="en-US" sz="2400" dirty="0" err="1" smtClean="0"/>
              <a:t>GripOpen</a:t>
            </a:r>
            <a:r>
              <a:rPr lang="en-US" sz="2400" dirty="0" smtClean="0"/>
              <a:t>, z50, </a:t>
            </a:r>
            <a:r>
              <a:rPr lang="en-US" sz="2400" dirty="0" err="1" smtClean="0"/>
              <a:t>tGripper</a:t>
            </a:r>
            <a:r>
              <a:rPr lang="zh-CN" altLang="en-US" sz="2400" dirty="0" smtClean="0"/>
              <a:t>； </a:t>
            </a:r>
          </a:p>
          <a:p>
            <a:endParaRPr lang="zh-CN" altLang="en-US" sz="2400" dirty="0"/>
          </a:p>
        </p:txBody>
      </p:sp>
      <p:sp>
        <p:nvSpPr>
          <p:cNvPr id="10" name="TextBox 9"/>
          <p:cNvSpPr txBox="1"/>
          <p:nvPr/>
        </p:nvSpPr>
        <p:spPr>
          <a:xfrm>
            <a:off x="2143108" y="5857892"/>
            <a:ext cx="6929454" cy="830997"/>
          </a:xfrm>
          <a:prstGeom prst="rect">
            <a:avLst/>
          </a:prstGeom>
          <a:noFill/>
        </p:spPr>
        <p:txBody>
          <a:bodyPr wrap="square" rtlCol="0">
            <a:spAutoFit/>
          </a:bodyPr>
          <a:lstStyle/>
          <a:p>
            <a:r>
              <a:rPr lang="zh-CN" altLang="en-US" sz="2400" dirty="0" smtClean="0">
                <a:latin typeface="楷体" pitchFamily="49" charset="-122"/>
                <a:ea typeface="楷体" pitchFamily="49" charset="-122"/>
              </a:rPr>
              <a:t>机器人</a:t>
            </a:r>
            <a:r>
              <a:rPr lang="en-US" sz="2400" dirty="0" smtClean="0">
                <a:latin typeface="楷体" pitchFamily="49" charset="-122"/>
                <a:ea typeface="楷体" pitchFamily="49" charset="-122"/>
              </a:rPr>
              <a:t>TCP</a:t>
            </a:r>
            <a:r>
              <a:rPr lang="zh-CN" altLang="en-US" sz="2400" dirty="0" smtClean="0">
                <a:latin typeface="楷体" pitchFamily="49" charset="-122"/>
                <a:ea typeface="楷体" pitchFamily="49" charset="-122"/>
              </a:rPr>
              <a:t>在朝向</a:t>
            </a:r>
            <a:r>
              <a:rPr lang="en-US" sz="2400" dirty="0" smtClean="0">
                <a:latin typeface="楷体" pitchFamily="49" charset="-122"/>
                <a:ea typeface="楷体" pitchFamily="49" charset="-122"/>
              </a:rPr>
              <a:t>P1</a:t>
            </a:r>
            <a:r>
              <a:rPr lang="zh-CN" altLang="en-US" sz="2400" dirty="0" smtClean="0">
                <a:latin typeface="楷体" pitchFamily="49" charset="-122"/>
                <a:ea typeface="楷体" pitchFamily="49" charset="-122"/>
              </a:rPr>
              <a:t>点运动过程中，在距离</a:t>
            </a:r>
            <a:r>
              <a:rPr lang="en-US" sz="2400" dirty="0" smtClean="0">
                <a:latin typeface="楷体" pitchFamily="49" charset="-122"/>
                <a:ea typeface="楷体" pitchFamily="49" charset="-122"/>
              </a:rPr>
              <a:t>P1</a:t>
            </a:r>
            <a:r>
              <a:rPr lang="zh-CN" altLang="en-US" sz="2400" dirty="0" smtClean="0">
                <a:latin typeface="楷体" pitchFamily="49" charset="-122"/>
                <a:ea typeface="楷体" pitchFamily="49" charset="-122"/>
              </a:rPr>
              <a:t>点前</a:t>
            </a:r>
            <a:r>
              <a:rPr lang="en-US" sz="2400" dirty="0" smtClean="0">
                <a:latin typeface="楷体" pitchFamily="49" charset="-122"/>
                <a:ea typeface="楷体" pitchFamily="49" charset="-122"/>
              </a:rPr>
              <a:t>10mm</a:t>
            </a:r>
            <a:r>
              <a:rPr lang="zh-CN" altLang="en-US" sz="2400" dirty="0" smtClean="0">
                <a:latin typeface="楷体" pitchFamily="49" charset="-122"/>
                <a:ea typeface="楷体" pitchFamily="49" charset="-122"/>
              </a:rPr>
              <a:t>处，且再提前</a:t>
            </a:r>
            <a:r>
              <a:rPr lang="en-US" sz="2400" dirty="0" smtClean="0">
                <a:latin typeface="楷体" pitchFamily="49" charset="-122"/>
                <a:ea typeface="楷体" pitchFamily="49" charset="-122"/>
              </a:rPr>
              <a:t>0.1s</a:t>
            </a:r>
            <a:r>
              <a:rPr lang="zh-CN" altLang="en-US" sz="2400" dirty="0" smtClean="0">
                <a:latin typeface="楷体" pitchFamily="49" charset="-122"/>
                <a:ea typeface="楷体" pitchFamily="49" charset="-122"/>
              </a:rPr>
              <a:t>，则将</a:t>
            </a:r>
            <a:r>
              <a:rPr lang="en-US" sz="2400" dirty="0" err="1" smtClean="0">
                <a:latin typeface="楷体" pitchFamily="49" charset="-122"/>
                <a:ea typeface="楷体" pitchFamily="49" charset="-122"/>
              </a:rPr>
              <a:t>doGripOn</a:t>
            </a:r>
            <a:r>
              <a:rPr lang="zh-CN" altLang="en-US" sz="2400" dirty="0" smtClean="0">
                <a:latin typeface="楷体" pitchFamily="49" charset="-122"/>
                <a:ea typeface="楷体" pitchFamily="49" charset="-122"/>
              </a:rPr>
              <a:t>置为</a:t>
            </a:r>
            <a:r>
              <a:rPr lang="en-US"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a:t>
            </a:r>
            <a:endParaRPr lang="zh-CN" altLang="en-US" sz="2400" dirty="0">
              <a:latin typeface="楷体" pitchFamily="49" charset="-122"/>
              <a:ea typeface="楷体" pitchFamily="49" charset="-122"/>
            </a:endParaRPr>
          </a:p>
        </p:txBody>
      </p:sp>
      <p:sp>
        <p:nvSpPr>
          <p:cNvPr id="11" name="TextBox 10"/>
          <p:cNvSpPr txBox="1"/>
          <p:nvPr/>
        </p:nvSpPr>
        <p:spPr>
          <a:xfrm>
            <a:off x="571472" y="5824855"/>
            <a:ext cx="1857388" cy="461665"/>
          </a:xfrm>
          <a:prstGeom prst="rect">
            <a:avLst/>
          </a:prstGeom>
          <a:noFill/>
        </p:spPr>
        <p:txBody>
          <a:bodyPr wrap="square" rtlCol="0">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400" dirty="0" smtClean="0">
              <a:latin typeface="楷体" pitchFamily="49" charset="-122"/>
              <a:ea typeface="楷体" pitchFamily="49" charset="-122"/>
            </a:endParaRPr>
          </a:p>
        </p:txBody>
      </p:sp>
      <p:sp>
        <p:nvSpPr>
          <p:cNvPr id="12" name="TextBox 11"/>
          <p:cNvSpPr txBox="1"/>
          <p:nvPr/>
        </p:nvSpPr>
        <p:spPr>
          <a:xfrm>
            <a:off x="0" y="214290"/>
            <a:ext cx="5072066"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3.</a:t>
            </a:r>
            <a:r>
              <a:rPr lang="en-US" altLang="zh-CN" sz="3200" b="1" dirty="0" smtClean="0">
                <a:solidFill>
                  <a:srgbClr val="FF0000"/>
                </a:solidFill>
                <a:latin typeface="楷体" pitchFamily="49" charset="-122"/>
                <a:ea typeface="楷体" pitchFamily="49" charset="-122"/>
              </a:rPr>
              <a:t>2</a:t>
            </a:r>
            <a:r>
              <a:rPr lang="en-US"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玻璃搬运知识储备</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TextBox 8"/>
          <p:cNvSpPr txBox="1"/>
          <p:nvPr/>
        </p:nvSpPr>
        <p:spPr>
          <a:xfrm>
            <a:off x="571472" y="2395831"/>
            <a:ext cx="7358114" cy="461665"/>
          </a:xfrm>
          <a:prstGeom prst="rect">
            <a:avLst/>
          </a:prstGeom>
          <a:noFill/>
        </p:spPr>
        <p:txBody>
          <a:bodyPr wrap="square" rtlCol="0">
            <a:spAutoFit/>
          </a:bodyPr>
          <a:lstStyle/>
          <a:p>
            <a:r>
              <a:rPr lang="zh-CN" altLang="en-US" sz="2400" b="1" dirty="0" smtClean="0">
                <a:solidFill>
                  <a:srgbClr val="C00000"/>
                </a:solidFill>
                <a:latin typeface="楷体" pitchFamily="49" charset="-122"/>
                <a:ea typeface="楷体" pitchFamily="49" charset="-122"/>
              </a:rPr>
              <a:t>①按机器人发展的程度分为四代机器人</a:t>
            </a:r>
            <a:endParaRPr lang="zh-CN" altLang="en-US" sz="2400" b="1" dirty="0">
              <a:solidFill>
                <a:srgbClr val="C00000"/>
              </a:solidFill>
              <a:latin typeface="楷体" pitchFamily="49" charset="-122"/>
              <a:ea typeface="楷体" pitchFamily="49" charset="-122"/>
            </a:endParaRPr>
          </a:p>
        </p:txBody>
      </p:sp>
      <p:sp>
        <p:nvSpPr>
          <p:cNvPr id="10" name="TextBox 9"/>
          <p:cNvSpPr txBox="1"/>
          <p:nvPr/>
        </p:nvSpPr>
        <p:spPr>
          <a:xfrm>
            <a:off x="571472" y="3286124"/>
            <a:ext cx="8572528" cy="1113766"/>
          </a:xfrm>
          <a:prstGeom prst="rect">
            <a:avLst/>
          </a:prstGeom>
          <a:noFill/>
        </p:spPr>
        <p:txBody>
          <a:bodyPr wrap="square" rtlCol="0">
            <a:spAutoFit/>
          </a:bodyPr>
          <a:lstStyle/>
          <a:p>
            <a:pPr>
              <a:lnSpc>
                <a:spcPct val="150000"/>
              </a:lnSpc>
            </a:pPr>
            <a:r>
              <a:rPr lang="zh-CN" altLang="en-US" sz="2400" b="1" dirty="0" smtClean="0">
                <a:solidFill>
                  <a:srgbClr val="C00000"/>
                </a:solidFill>
                <a:latin typeface="楷体" pitchFamily="49" charset="-122"/>
                <a:ea typeface="楷体" pitchFamily="49" charset="-122"/>
              </a:rPr>
              <a:t>②按控制方式可将机器人分为操作机器人、程序机器人、</a:t>
            </a:r>
            <a:endParaRPr lang="en-US" altLang="zh-CN" sz="2400" b="1" dirty="0" smtClean="0">
              <a:solidFill>
                <a:srgbClr val="C00000"/>
              </a:solidFill>
              <a:latin typeface="楷体" pitchFamily="49" charset="-122"/>
              <a:ea typeface="楷体" pitchFamily="49" charset="-122"/>
            </a:endParaRPr>
          </a:p>
          <a:p>
            <a:pPr>
              <a:lnSpc>
                <a:spcPct val="150000"/>
              </a:lnSpc>
            </a:pPr>
            <a:r>
              <a:rPr lang="zh-CN" altLang="en-US" sz="2400" b="1" dirty="0" smtClean="0">
                <a:solidFill>
                  <a:srgbClr val="C00000"/>
                </a:solidFill>
                <a:latin typeface="楷体" pitchFamily="49" charset="-122"/>
                <a:ea typeface="楷体" pitchFamily="49" charset="-122"/>
              </a:rPr>
              <a:t>  示教</a:t>
            </a:r>
            <a:r>
              <a:rPr lang="en-US" altLang="zh-CN" sz="2400" b="1" dirty="0" smtClean="0">
                <a:solidFill>
                  <a:srgbClr val="C00000"/>
                </a:solidFill>
                <a:latin typeface="楷体" pitchFamily="49" charset="-122"/>
                <a:ea typeface="楷体" pitchFamily="49" charset="-122"/>
              </a:rPr>
              <a:t>-</a:t>
            </a:r>
            <a:r>
              <a:rPr lang="zh-CN" altLang="en-US" sz="2400" b="1" dirty="0" smtClean="0">
                <a:solidFill>
                  <a:srgbClr val="C00000"/>
                </a:solidFill>
                <a:latin typeface="楷体" pitchFamily="49" charset="-122"/>
                <a:ea typeface="楷体" pitchFamily="49" charset="-122"/>
              </a:rPr>
              <a:t>再现机器人和智能机器人</a:t>
            </a:r>
            <a:endParaRPr lang="zh-CN" altLang="en-US" sz="2400" b="1" dirty="0">
              <a:solidFill>
                <a:srgbClr val="C00000"/>
              </a:solidFill>
              <a:latin typeface="楷体" pitchFamily="49" charset="-122"/>
              <a:ea typeface="楷体" pitchFamily="49" charset="-122"/>
            </a:endParaRPr>
          </a:p>
        </p:txBody>
      </p:sp>
      <p:sp>
        <p:nvSpPr>
          <p:cNvPr id="11" name="TextBox 10"/>
          <p:cNvSpPr txBox="1"/>
          <p:nvPr/>
        </p:nvSpPr>
        <p:spPr>
          <a:xfrm>
            <a:off x="571472" y="4714884"/>
            <a:ext cx="8572528" cy="1113766"/>
          </a:xfrm>
          <a:prstGeom prst="rect">
            <a:avLst/>
          </a:prstGeom>
          <a:noFill/>
        </p:spPr>
        <p:txBody>
          <a:bodyPr wrap="square" rtlCol="0">
            <a:spAutoFit/>
          </a:bodyPr>
          <a:lstStyle/>
          <a:p>
            <a:pPr>
              <a:lnSpc>
                <a:spcPct val="150000"/>
              </a:lnSpc>
            </a:pPr>
            <a:r>
              <a:rPr lang="zh-CN" altLang="en-US" sz="2400" b="1" dirty="0" smtClean="0">
                <a:solidFill>
                  <a:srgbClr val="C00000"/>
                </a:solidFill>
                <a:latin typeface="楷体" pitchFamily="49" charset="-122"/>
                <a:ea typeface="楷体" pitchFamily="49" charset="-122"/>
              </a:rPr>
              <a:t>③按机器人的应用领域分为产业用机器人、极限作业机器人</a:t>
            </a:r>
            <a:endParaRPr lang="en-US" altLang="zh-CN" sz="2400" b="1" dirty="0" smtClean="0">
              <a:solidFill>
                <a:srgbClr val="C00000"/>
              </a:solidFill>
              <a:latin typeface="楷体" pitchFamily="49" charset="-122"/>
              <a:ea typeface="楷体" pitchFamily="49" charset="-122"/>
            </a:endParaRPr>
          </a:p>
          <a:p>
            <a:pPr>
              <a:lnSpc>
                <a:spcPct val="150000"/>
              </a:lnSpc>
            </a:pPr>
            <a:r>
              <a:rPr lang="zh-CN" altLang="en-US" sz="2400" b="1" dirty="0" smtClean="0">
                <a:solidFill>
                  <a:srgbClr val="C00000"/>
                </a:solidFill>
                <a:latin typeface="楷体" pitchFamily="49" charset="-122"/>
                <a:ea typeface="楷体" pitchFamily="49" charset="-122"/>
              </a:rPr>
              <a:t>  和服务型机器人</a:t>
            </a:r>
            <a:endParaRPr lang="zh-CN" altLang="en-US" sz="2400" b="1" dirty="0">
              <a:solidFill>
                <a:srgbClr val="C00000"/>
              </a:solidFill>
              <a:latin typeface="楷体" pitchFamily="49" charset="-122"/>
              <a:ea typeface="楷体" pitchFamily="49" charset="-122"/>
            </a:endParaRPr>
          </a:p>
        </p:txBody>
      </p:sp>
      <p:sp>
        <p:nvSpPr>
          <p:cNvPr id="12" name="TextBox 11"/>
          <p:cNvSpPr txBox="1"/>
          <p:nvPr/>
        </p:nvSpPr>
        <p:spPr>
          <a:xfrm>
            <a:off x="857224" y="1428736"/>
            <a:ext cx="478634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）机器人的分类</a:t>
            </a:r>
          </a:p>
        </p:txBody>
      </p:sp>
      <p:sp>
        <p:nvSpPr>
          <p:cNvPr id="13" name="TextBox 12"/>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1285860"/>
            <a:ext cx="400049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）复杂程序数据赋值</a:t>
            </a:r>
            <a:endParaRPr lang="zh-CN" altLang="en-US" sz="2800" b="1" dirty="0">
              <a:solidFill>
                <a:srgbClr val="002060"/>
              </a:solidFill>
              <a:latin typeface="楷体" pitchFamily="49" charset="-122"/>
              <a:ea typeface="楷体" pitchFamily="49" charset="-122"/>
            </a:endParaRPr>
          </a:p>
        </p:txBody>
      </p:sp>
      <p:sp>
        <p:nvSpPr>
          <p:cNvPr id="7" name="矩形 6"/>
          <p:cNvSpPr/>
          <p:nvPr/>
        </p:nvSpPr>
        <p:spPr>
          <a:xfrm>
            <a:off x="0" y="2071678"/>
            <a:ext cx="9144000" cy="4647426"/>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 </a:t>
            </a:r>
            <a:r>
              <a:rPr lang="zh-CN" altLang="en-US" sz="2400" dirty="0" smtClean="0">
                <a:latin typeface="楷体" pitchFamily="49" charset="-122"/>
                <a:ea typeface="楷体" pitchFamily="49" charset="-122"/>
              </a:rPr>
              <a:t>对程序中任意的参数进行赋值</a:t>
            </a:r>
            <a:endParaRPr lang="en-US" altLang="zh-CN" sz="24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a:p>
            <a:r>
              <a:rPr lang="zh-CN" altLang="en-US" sz="2400" b="1" dirty="0" smtClean="0">
                <a:solidFill>
                  <a:srgbClr val="7030A0"/>
                </a:solidFill>
                <a:latin typeface="楷体" pitchFamily="49" charset="-122"/>
                <a:ea typeface="楷体" pitchFamily="49" charset="-122"/>
              </a:rPr>
              <a:t>   </a:t>
            </a:r>
            <a:r>
              <a:rPr lang="en-US" altLang="zh-CN" sz="2000" dirty="0" smtClean="0"/>
              <a:t>PERS </a:t>
            </a:r>
            <a:r>
              <a:rPr lang="en-US" altLang="zh-CN" sz="2000" dirty="0" err="1" smtClean="0"/>
              <a:t>robtarget</a:t>
            </a:r>
            <a:r>
              <a:rPr lang="en-US" altLang="zh-CN" sz="2000" dirty="0" smtClean="0"/>
              <a:t> p10 :=[[0,0,0],[1,0,0,0],[0,0,0,0],[9E9,9E9,9E9,9E9,9E9,9E9]]</a:t>
            </a:r>
            <a:r>
              <a:rPr lang="zh-CN" altLang="en-US" sz="2000" dirty="0" smtClean="0"/>
              <a:t>；</a:t>
            </a:r>
          </a:p>
          <a:p>
            <a:r>
              <a:rPr lang="zh-CN" altLang="en-US" sz="2000" dirty="0" smtClean="0"/>
              <a:t>       </a:t>
            </a:r>
            <a:r>
              <a:rPr lang="en-US" altLang="zh-CN" sz="2000" dirty="0" smtClean="0"/>
              <a:t>PERS </a:t>
            </a:r>
            <a:r>
              <a:rPr lang="en-US" altLang="zh-CN" sz="2000" dirty="0" err="1" smtClean="0"/>
              <a:t>robtarget</a:t>
            </a:r>
            <a:r>
              <a:rPr lang="en-US" altLang="zh-CN" sz="2000" dirty="0" smtClean="0"/>
              <a:t> p20 :=[[100,0,0],[0,0,1,0],[1,0,1,0],[9E9,9E9,9E9,9E9,9E9,9E9]]</a:t>
            </a:r>
            <a:r>
              <a:rPr lang="zh-CN" altLang="en-US" sz="2000" dirty="0" smtClean="0"/>
              <a:t>；</a:t>
            </a:r>
          </a:p>
          <a:p>
            <a:r>
              <a:rPr lang="zh-CN" altLang="en-US" sz="2000" dirty="0" smtClean="0"/>
              <a:t>      目标点四组数据依次为</a:t>
            </a:r>
            <a:r>
              <a:rPr lang="en-US" altLang="zh-CN" sz="2000" dirty="0" smtClean="0"/>
              <a:t>TCP </a:t>
            </a:r>
            <a:r>
              <a:rPr lang="zh-CN" altLang="en-US" sz="2000" dirty="0" smtClean="0"/>
              <a:t>位置数据</a:t>
            </a:r>
            <a:r>
              <a:rPr lang="en-US" altLang="zh-CN" sz="2000" dirty="0" smtClean="0"/>
              <a:t>trans</a:t>
            </a:r>
            <a:r>
              <a:rPr lang="zh-CN" altLang="en-US" sz="2000" dirty="0" smtClean="0"/>
              <a:t>：</a:t>
            </a:r>
            <a:r>
              <a:rPr lang="en-US" altLang="zh-CN" sz="2000" dirty="0" smtClean="0"/>
              <a:t>[0,0,0]</a:t>
            </a:r>
            <a:r>
              <a:rPr lang="zh-CN" altLang="en-US" sz="2000" dirty="0" smtClean="0"/>
              <a:t>、</a:t>
            </a:r>
            <a:r>
              <a:rPr lang="en-US" altLang="zh-CN" sz="2000" dirty="0" smtClean="0"/>
              <a:t>TCP </a:t>
            </a:r>
            <a:r>
              <a:rPr lang="zh-CN" altLang="en-US" sz="2000" dirty="0" smtClean="0"/>
              <a:t>姿态数据</a:t>
            </a:r>
            <a:r>
              <a:rPr lang="en-US" altLang="zh-CN" sz="2000" dirty="0" smtClean="0"/>
              <a:t>rot</a:t>
            </a:r>
            <a:r>
              <a:rPr lang="zh-CN" altLang="en-US" sz="2000" dirty="0" smtClean="0"/>
              <a:t>：</a:t>
            </a:r>
            <a:r>
              <a:rPr lang="en-US" altLang="zh-CN" sz="2000" dirty="0" smtClean="0"/>
              <a:t>[1,0,0,0]</a:t>
            </a:r>
            <a:r>
              <a:rPr lang="zh-CN" altLang="en-US" sz="2000" dirty="0" smtClean="0"/>
              <a:t>、</a:t>
            </a:r>
            <a:endParaRPr lang="en-US" altLang="zh-CN" sz="2000" dirty="0" smtClean="0"/>
          </a:p>
          <a:p>
            <a:r>
              <a:rPr lang="zh-CN" altLang="en-US" sz="2000" dirty="0" smtClean="0"/>
              <a:t>       轴配置数据</a:t>
            </a:r>
            <a:r>
              <a:rPr lang="en-US" altLang="zh-CN" sz="2000" dirty="0" err="1" smtClean="0"/>
              <a:t>robconf</a:t>
            </a:r>
            <a:r>
              <a:rPr lang="zh-CN" altLang="en-US" sz="2000" dirty="0" smtClean="0"/>
              <a:t>：</a:t>
            </a:r>
            <a:r>
              <a:rPr lang="en-US" altLang="zh-CN" sz="2000" dirty="0" smtClean="0"/>
              <a:t>[1,0,1,0]</a:t>
            </a:r>
            <a:r>
              <a:rPr lang="zh-CN" altLang="en-US" sz="2000" dirty="0" smtClean="0"/>
              <a:t>、外部轴数据</a:t>
            </a:r>
            <a:r>
              <a:rPr lang="en-US" altLang="zh-CN" sz="2000" dirty="0" err="1" smtClean="0"/>
              <a:t>extax</a:t>
            </a:r>
            <a:r>
              <a:rPr lang="zh-CN" altLang="en-US" sz="2000" dirty="0" smtClean="0"/>
              <a:t>：</a:t>
            </a:r>
            <a:r>
              <a:rPr lang="en-US" altLang="zh-CN" sz="2000" dirty="0" smtClean="0"/>
              <a:t>[9E9,9E9,9E9,9E9,9E9,9E9]</a:t>
            </a:r>
          </a:p>
          <a:p>
            <a:r>
              <a:rPr lang="zh-CN" altLang="en-US" sz="2000" dirty="0" smtClean="0"/>
              <a:t>       进行赋值操作如下：</a:t>
            </a:r>
          </a:p>
          <a:p>
            <a:r>
              <a:rPr lang="zh-CN" altLang="en-US" sz="2000" dirty="0" smtClean="0"/>
              <a:t>                                           </a:t>
            </a:r>
            <a:r>
              <a:rPr lang="en-US" altLang="zh-CN" sz="2000" dirty="0" smtClean="0"/>
              <a:t>p10.trans.x:=p20.trans.x+50</a:t>
            </a:r>
            <a:r>
              <a:rPr lang="zh-CN" altLang="en-US" sz="2000" dirty="0" smtClean="0"/>
              <a:t>；</a:t>
            </a:r>
          </a:p>
          <a:p>
            <a:r>
              <a:rPr lang="zh-CN" altLang="en-US" sz="2000" dirty="0" smtClean="0"/>
              <a:t>                                           </a:t>
            </a:r>
            <a:r>
              <a:rPr lang="en-US" altLang="zh-CN" sz="2000" dirty="0" smtClean="0"/>
              <a:t>p10.trans.y:=p20.trans.y-50</a:t>
            </a:r>
            <a:r>
              <a:rPr lang="zh-CN" altLang="en-US" sz="2000" dirty="0" smtClean="0"/>
              <a:t>；</a:t>
            </a:r>
          </a:p>
          <a:p>
            <a:r>
              <a:rPr lang="zh-CN" altLang="en-US" sz="2000" dirty="0" smtClean="0"/>
              <a:t>                                           </a:t>
            </a:r>
            <a:r>
              <a:rPr lang="en-US" altLang="zh-CN" sz="2000" dirty="0" smtClean="0"/>
              <a:t>p10.trans.z:=p20.trans.z+100</a:t>
            </a:r>
            <a:r>
              <a:rPr lang="zh-CN" altLang="en-US" sz="2000" dirty="0" smtClean="0"/>
              <a:t>；</a:t>
            </a:r>
          </a:p>
          <a:p>
            <a:r>
              <a:rPr lang="zh-CN" altLang="en-US" sz="2000" dirty="0" smtClean="0"/>
              <a:t>                                           </a:t>
            </a:r>
            <a:r>
              <a:rPr lang="en-US" altLang="zh-CN" sz="2000" dirty="0" smtClean="0"/>
              <a:t>p10.rot:=p20.rot</a:t>
            </a:r>
            <a:r>
              <a:rPr lang="zh-CN" altLang="en-US" sz="2000" dirty="0" smtClean="0"/>
              <a:t>；</a:t>
            </a:r>
          </a:p>
          <a:p>
            <a:r>
              <a:rPr lang="zh-CN" altLang="en-US" sz="2000" dirty="0" smtClean="0"/>
              <a:t>                                           </a:t>
            </a:r>
            <a:r>
              <a:rPr lang="en-US" altLang="zh-CN" sz="2000" dirty="0" smtClean="0"/>
              <a:t>p10.robconf:=p20.robconf</a:t>
            </a:r>
            <a:r>
              <a:rPr lang="zh-CN" altLang="en-US" sz="2000" dirty="0" smtClean="0"/>
              <a:t>；</a:t>
            </a:r>
          </a:p>
          <a:p>
            <a:r>
              <a:rPr lang="zh-CN" altLang="en-US" sz="2400" b="1" dirty="0" smtClean="0">
                <a:solidFill>
                  <a:srgbClr val="00B050"/>
                </a:solidFill>
                <a:latin typeface="楷体" pitchFamily="49" charset="-122"/>
                <a:ea typeface="楷体" pitchFamily="49" charset="-122"/>
              </a:rPr>
              <a:t>执行结果：</a:t>
            </a:r>
            <a:endParaRPr lang="zh-CN" altLang="en-US" sz="2400" dirty="0" smtClean="0">
              <a:latin typeface="楷体" pitchFamily="49" charset="-122"/>
              <a:ea typeface="楷体" pitchFamily="49" charset="-122"/>
            </a:endParaRPr>
          </a:p>
          <a:p>
            <a:r>
              <a:rPr lang="zh-CN" altLang="en-US" sz="2000" dirty="0" smtClean="0"/>
              <a:t>        </a:t>
            </a:r>
            <a:r>
              <a:rPr lang="en-US" altLang="zh-CN" sz="2000" dirty="0" smtClean="0"/>
              <a:t>PERS </a:t>
            </a:r>
            <a:r>
              <a:rPr lang="en-US" altLang="zh-CN" sz="2000" dirty="0" err="1" smtClean="0"/>
              <a:t>robtarget</a:t>
            </a:r>
            <a:r>
              <a:rPr lang="en-US" altLang="zh-CN" sz="2000" dirty="0" smtClean="0"/>
              <a:t> p10 :=[[150,-50,100],[0,0,1,0],[1,0,1,0],[9E9,9E9,9E9,9E9,9E9,9E9]]</a:t>
            </a:r>
            <a:r>
              <a:rPr lang="zh-CN" altLang="en-US" sz="2000" dirty="0" smtClean="0"/>
              <a:t>；</a:t>
            </a:r>
            <a:endParaRPr lang="en-US" altLang="zh-CN" sz="2000" dirty="0" smtClean="0"/>
          </a:p>
        </p:txBody>
      </p:sp>
      <p:sp>
        <p:nvSpPr>
          <p:cNvPr id="8" name="TextBox 7"/>
          <p:cNvSpPr txBox="1"/>
          <p:nvPr/>
        </p:nvSpPr>
        <p:spPr>
          <a:xfrm>
            <a:off x="0" y="214290"/>
            <a:ext cx="5072066"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3.</a:t>
            </a:r>
            <a:r>
              <a:rPr lang="en-US" altLang="zh-CN" sz="3200" b="1" dirty="0" smtClean="0">
                <a:solidFill>
                  <a:srgbClr val="FF0000"/>
                </a:solidFill>
                <a:latin typeface="楷体" pitchFamily="49" charset="-122"/>
                <a:ea typeface="楷体" pitchFamily="49" charset="-122"/>
              </a:rPr>
              <a:t>2</a:t>
            </a:r>
            <a:r>
              <a:rPr lang="en-US"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玻璃搬运知识储备</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285860"/>
            <a:ext cx="3214710" cy="461665"/>
          </a:xfrm>
          <a:prstGeom prst="rect">
            <a:avLst/>
          </a:prstGeom>
          <a:noFill/>
        </p:spPr>
        <p:txBody>
          <a:bodyPr wrap="square" rtlCol="0">
            <a:spAutoFit/>
          </a:bodyPr>
          <a:lstStyle/>
          <a:p>
            <a:r>
              <a:rPr lang="zh-CN" altLang="en-US" sz="2400" b="1" dirty="0" smtClean="0">
                <a:solidFill>
                  <a:srgbClr val="002060"/>
                </a:solidFill>
                <a:latin typeface="楷体" pitchFamily="49" charset="-122"/>
                <a:ea typeface="楷体" pitchFamily="49" charset="-122"/>
              </a:rPr>
              <a:t>（</a:t>
            </a:r>
            <a:r>
              <a:rPr lang="en-US" altLang="zh-CN" sz="2400" b="1" dirty="0" smtClean="0">
                <a:solidFill>
                  <a:srgbClr val="002060"/>
                </a:solidFill>
                <a:latin typeface="楷体" pitchFamily="49" charset="-122"/>
                <a:ea typeface="楷体" pitchFamily="49" charset="-122"/>
              </a:rPr>
              <a:t>4</a:t>
            </a:r>
            <a:r>
              <a:rPr lang="zh-CN" altLang="en-US" sz="2400" b="1" dirty="0" smtClean="0">
                <a:solidFill>
                  <a:srgbClr val="002060"/>
                </a:solidFill>
                <a:latin typeface="楷体" pitchFamily="49" charset="-122"/>
                <a:ea typeface="楷体" pitchFamily="49" charset="-122"/>
              </a:rPr>
              <a:t>）转弯半径的选取</a:t>
            </a:r>
            <a:endParaRPr lang="zh-CN" altLang="en-US" sz="2400" b="1" dirty="0">
              <a:solidFill>
                <a:srgbClr val="002060"/>
              </a:solidFill>
              <a:latin typeface="楷体" pitchFamily="49" charset="-122"/>
              <a:ea typeface="楷体" pitchFamily="49" charset="-122"/>
            </a:endParaRPr>
          </a:p>
        </p:txBody>
      </p:sp>
      <p:sp>
        <p:nvSpPr>
          <p:cNvPr id="8" name="矩形 7"/>
          <p:cNvSpPr/>
          <p:nvPr/>
        </p:nvSpPr>
        <p:spPr>
          <a:xfrm>
            <a:off x="428596" y="2877824"/>
            <a:ext cx="8715404" cy="3908762"/>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使机器人运行轨迹更加圆滑，有效提升机器人节拍。</a:t>
            </a:r>
          </a:p>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endParaRPr lang="en-US" altLang="zh-CN" sz="2400" b="1" dirty="0" smtClean="0">
              <a:solidFill>
                <a:srgbClr val="7030A0"/>
              </a:solidFill>
              <a:latin typeface="楷体" pitchFamily="49" charset="-122"/>
              <a:ea typeface="楷体" pitchFamily="49" charset="-122"/>
            </a:endParaRPr>
          </a:p>
          <a:p>
            <a:r>
              <a:rPr lang="zh-CN" altLang="en-US" sz="2400" b="1" dirty="0" smtClean="0">
                <a:solidFill>
                  <a:srgbClr val="7030A0"/>
                </a:solidFill>
                <a:latin typeface="楷体" pitchFamily="49" charset="-122"/>
                <a:ea typeface="楷体" pitchFamily="49" charset="-122"/>
              </a:rPr>
              <a:t>   </a:t>
            </a:r>
            <a:endParaRPr lang="zh-CN" altLang="en-US" sz="2400" dirty="0" smtClean="0">
              <a:latin typeface="楷体" pitchFamily="49" charset="-122"/>
              <a:ea typeface="楷体" pitchFamily="49" charset="-122"/>
            </a:endParaRPr>
          </a:p>
          <a:p>
            <a:r>
              <a:rPr lang="zh-CN" altLang="en-US" sz="2400" b="1" dirty="0" smtClean="0">
                <a:solidFill>
                  <a:srgbClr val="00B050"/>
                </a:solidFill>
                <a:latin typeface="楷体" pitchFamily="49" charset="-122"/>
                <a:ea typeface="楷体" pitchFamily="49" charset="-122"/>
              </a:rPr>
              <a:t>执行结果：</a:t>
            </a:r>
            <a:r>
              <a:rPr lang="en-US" altLang="zh-CN" sz="2000" dirty="0" smtClean="0"/>
              <a:t>TCP </a:t>
            </a:r>
            <a:r>
              <a:rPr lang="zh-CN" altLang="en-US" sz="2000" dirty="0" smtClean="0"/>
              <a:t>运动至</a:t>
            </a:r>
            <a:r>
              <a:rPr lang="en-US" altLang="zh-CN" sz="2000" dirty="0" err="1" smtClean="0"/>
              <a:t>pPrePick</a:t>
            </a:r>
            <a:r>
              <a:rPr lang="en-US" altLang="zh-CN" sz="2000" dirty="0" smtClean="0"/>
              <a:t> </a:t>
            </a:r>
            <a:r>
              <a:rPr lang="zh-CN" altLang="en-US" sz="2000" dirty="0" smtClean="0"/>
              <a:t>和</a:t>
            </a:r>
            <a:r>
              <a:rPr lang="en-US" altLang="zh-CN" sz="2000" dirty="0" err="1" smtClean="0"/>
              <a:t>pPrePlace</a:t>
            </a:r>
            <a:r>
              <a:rPr lang="en-US" altLang="zh-CN" sz="2000" dirty="0" smtClean="0"/>
              <a:t> </a:t>
            </a:r>
            <a:r>
              <a:rPr lang="zh-CN" altLang="en-US" sz="2000" dirty="0" smtClean="0"/>
              <a:t>点时的转弯半径为</a:t>
            </a:r>
            <a:r>
              <a:rPr lang="en-US" altLang="zh-CN" sz="2000" dirty="0" smtClean="0"/>
              <a:t>50mm</a:t>
            </a:r>
            <a:r>
              <a:rPr lang="zh-CN" altLang="en-US" sz="2000" dirty="0" smtClean="0"/>
              <a:t>。</a:t>
            </a:r>
            <a:endParaRPr lang="zh-CN" altLang="en-US" sz="2000" dirty="0" smtClean="0">
              <a:latin typeface="楷体" pitchFamily="49" charset="-122"/>
              <a:ea typeface="楷体" pitchFamily="49" charset="-122"/>
            </a:endParaRPr>
          </a:p>
        </p:txBody>
      </p:sp>
      <p:pic>
        <p:nvPicPr>
          <p:cNvPr id="2050" name="Picture 2"/>
          <p:cNvPicPr>
            <a:picLocks noChangeAspect="1" noChangeArrowheads="1"/>
          </p:cNvPicPr>
          <p:nvPr/>
        </p:nvPicPr>
        <p:blipFill>
          <a:blip r:embed="rId2"/>
          <a:srcRect/>
          <a:stretch>
            <a:fillRect/>
          </a:stretch>
        </p:blipFill>
        <p:spPr bwMode="auto">
          <a:xfrm>
            <a:off x="5087662" y="1285860"/>
            <a:ext cx="4056339" cy="1643074"/>
          </a:xfrm>
          <a:prstGeom prst="rect">
            <a:avLst/>
          </a:prstGeom>
          <a:noFill/>
          <a:ln w="9525">
            <a:noFill/>
            <a:miter lim="800000"/>
            <a:headEnd/>
            <a:tailEnd/>
          </a:ln>
          <a:effectLst/>
        </p:spPr>
      </p:pic>
      <p:sp>
        <p:nvSpPr>
          <p:cNvPr id="9" name="TextBox 8"/>
          <p:cNvSpPr txBox="1"/>
          <p:nvPr/>
        </p:nvSpPr>
        <p:spPr>
          <a:xfrm>
            <a:off x="2071670" y="3429000"/>
            <a:ext cx="6643734" cy="2677656"/>
          </a:xfrm>
          <a:prstGeom prst="rect">
            <a:avLst/>
          </a:prstGeom>
          <a:noFill/>
        </p:spPr>
        <p:txBody>
          <a:bodyPr wrap="square" rtlCol="0">
            <a:spAutoFit/>
          </a:bodyPr>
          <a:lstStyle/>
          <a:p>
            <a:r>
              <a:rPr lang="en-US" altLang="zh-CN" sz="2400" dirty="0" err="1" smtClean="0"/>
              <a:t>MoveJ</a:t>
            </a:r>
            <a:r>
              <a:rPr lang="en-US" altLang="zh-CN" sz="2400" dirty="0" smtClean="0"/>
              <a:t> </a:t>
            </a:r>
            <a:r>
              <a:rPr lang="en-US" altLang="zh-CN" sz="2400" dirty="0" err="1" smtClean="0"/>
              <a:t>pPrePick</a:t>
            </a:r>
            <a:r>
              <a:rPr lang="en-US" altLang="zh-CN" sz="2400" dirty="0" smtClean="0"/>
              <a:t> , </a:t>
            </a:r>
            <a:r>
              <a:rPr lang="en-US" altLang="zh-CN" sz="2400" dirty="0" err="1" smtClean="0"/>
              <a:t>vEmptyMax</a:t>
            </a:r>
            <a:r>
              <a:rPr lang="en-US" altLang="zh-CN" sz="2400" dirty="0" smtClean="0"/>
              <a:t> , z50 , </a:t>
            </a:r>
            <a:r>
              <a:rPr lang="en-US" altLang="zh-CN" sz="2400" dirty="0" err="1" smtClean="0"/>
              <a:t>tGripper</a:t>
            </a:r>
            <a:r>
              <a:rPr lang="zh-CN" altLang="en-US" sz="2400" dirty="0" smtClean="0"/>
              <a:t>；</a:t>
            </a:r>
          </a:p>
          <a:p>
            <a:r>
              <a:rPr lang="en-US" altLang="zh-CN" sz="2400" dirty="0" err="1" smtClean="0"/>
              <a:t>MoveL</a:t>
            </a:r>
            <a:r>
              <a:rPr lang="en-US" altLang="zh-CN" sz="2400" dirty="0" smtClean="0"/>
              <a:t> </a:t>
            </a:r>
            <a:r>
              <a:rPr lang="en-US" altLang="zh-CN" sz="2400" dirty="0" err="1" smtClean="0"/>
              <a:t>pPick</a:t>
            </a:r>
            <a:r>
              <a:rPr lang="en-US" altLang="zh-CN" sz="2400" dirty="0" smtClean="0"/>
              <a:t> , </a:t>
            </a:r>
            <a:r>
              <a:rPr lang="en-US" altLang="zh-CN" sz="2400" dirty="0" err="1" smtClean="0"/>
              <a:t>vEmptyMin</a:t>
            </a:r>
            <a:r>
              <a:rPr lang="en-US" altLang="zh-CN" sz="2400" dirty="0" smtClean="0"/>
              <a:t> , fine , </a:t>
            </a:r>
            <a:r>
              <a:rPr lang="en-US" altLang="zh-CN" sz="2400" dirty="0" err="1" smtClean="0"/>
              <a:t>tGripper</a:t>
            </a:r>
            <a:r>
              <a:rPr lang="zh-CN" altLang="en-US" sz="2400" dirty="0" smtClean="0"/>
              <a:t>；</a:t>
            </a:r>
          </a:p>
          <a:p>
            <a:r>
              <a:rPr lang="en-US" altLang="zh-CN" sz="2400" dirty="0" smtClean="0"/>
              <a:t>Set </a:t>
            </a:r>
            <a:r>
              <a:rPr lang="en-US" altLang="zh-CN" sz="2400" dirty="0" err="1" smtClean="0"/>
              <a:t>doGripper</a:t>
            </a:r>
            <a:r>
              <a:rPr lang="zh-CN" altLang="en-US" sz="2400" dirty="0" smtClean="0"/>
              <a:t>；</a:t>
            </a:r>
          </a:p>
          <a:p>
            <a:r>
              <a:rPr lang="en-US" altLang="zh-CN" sz="2400" dirty="0" smtClean="0"/>
              <a:t>…</a:t>
            </a:r>
            <a:r>
              <a:rPr lang="zh-CN" altLang="en-US" sz="2400" dirty="0" smtClean="0"/>
              <a:t>；</a:t>
            </a:r>
          </a:p>
          <a:p>
            <a:r>
              <a:rPr lang="en-US" altLang="zh-CN" sz="2400" dirty="0" err="1" smtClean="0"/>
              <a:t>MoveJ</a:t>
            </a:r>
            <a:r>
              <a:rPr lang="en-US" altLang="zh-CN" sz="2400" dirty="0" smtClean="0"/>
              <a:t> </a:t>
            </a:r>
            <a:r>
              <a:rPr lang="en-US" altLang="zh-CN" sz="2400" dirty="0" err="1" smtClean="0"/>
              <a:t>pPrePlace</a:t>
            </a:r>
            <a:r>
              <a:rPr lang="en-US" altLang="zh-CN" sz="2400" dirty="0" smtClean="0"/>
              <a:t> , </a:t>
            </a:r>
            <a:r>
              <a:rPr lang="en-US" altLang="zh-CN" sz="2400" dirty="0" err="1" smtClean="0"/>
              <a:t>vLoadMax</a:t>
            </a:r>
            <a:r>
              <a:rPr lang="en-US" altLang="zh-CN" sz="2400" dirty="0" smtClean="0"/>
              <a:t> , z50 , </a:t>
            </a:r>
            <a:r>
              <a:rPr lang="en-US" altLang="zh-CN" sz="2400" dirty="0" err="1" smtClean="0"/>
              <a:t>tGripper</a:t>
            </a:r>
            <a:r>
              <a:rPr lang="zh-CN" altLang="en-US" sz="2400" dirty="0" smtClean="0"/>
              <a:t>；</a:t>
            </a:r>
          </a:p>
          <a:p>
            <a:r>
              <a:rPr lang="en-US" altLang="zh-CN" sz="2400" dirty="0" err="1" smtClean="0"/>
              <a:t>MoveL</a:t>
            </a:r>
            <a:r>
              <a:rPr lang="en-US" altLang="zh-CN" sz="2400" dirty="0" smtClean="0"/>
              <a:t> </a:t>
            </a:r>
            <a:r>
              <a:rPr lang="en-US" altLang="zh-CN" sz="2400" dirty="0" err="1" smtClean="0"/>
              <a:t>pPlace</a:t>
            </a:r>
            <a:r>
              <a:rPr lang="en-US" altLang="zh-CN" sz="2400" dirty="0" smtClean="0"/>
              <a:t> , </a:t>
            </a:r>
            <a:r>
              <a:rPr lang="en-US" altLang="zh-CN" sz="2400" dirty="0" err="1" smtClean="0"/>
              <a:t>vLoadMin</a:t>
            </a:r>
            <a:r>
              <a:rPr lang="en-US" altLang="zh-CN" sz="2400" dirty="0" smtClean="0"/>
              <a:t> , fine, </a:t>
            </a:r>
            <a:r>
              <a:rPr lang="en-US" altLang="zh-CN" sz="2400" dirty="0" err="1" smtClean="0"/>
              <a:t>tGripper</a:t>
            </a:r>
            <a:r>
              <a:rPr lang="zh-CN" altLang="en-US" sz="2400" dirty="0" smtClean="0"/>
              <a:t>；</a:t>
            </a:r>
          </a:p>
          <a:p>
            <a:r>
              <a:rPr lang="en-US" altLang="zh-CN" sz="2400" dirty="0" smtClean="0"/>
              <a:t>Reset </a:t>
            </a:r>
            <a:r>
              <a:rPr lang="en-US" altLang="zh-CN" sz="2400" dirty="0" err="1" smtClean="0"/>
              <a:t>doGripper</a:t>
            </a:r>
            <a:r>
              <a:rPr lang="zh-CN" altLang="en-US" sz="2400" dirty="0" smtClean="0"/>
              <a:t>；</a:t>
            </a:r>
            <a:endParaRPr lang="zh-CN" altLang="en-US" sz="2400" dirty="0"/>
          </a:p>
        </p:txBody>
      </p:sp>
      <p:sp>
        <p:nvSpPr>
          <p:cNvPr id="10" name="TextBox 9"/>
          <p:cNvSpPr txBox="1"/>
          <p:nvPr/>
        </p:nvSpPr>
        <p:spPr>
          <a:xfrm>
            <a:off x="0" y="214290"/>
            <a:ext cx="5072066"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3.</a:t>
            </a:r>
            <a:r>
              <a:rPr lang="en-US" altLang="zh-CN" sz="3200" b="1" dirty="0" smtClean="0">
                <a:solidFill>
                  <a:srgbClr val="FF0000"/>
                </a:solidFill>
                <a:latin typeface="楷体" pitchFamily="49" charset="-122"/>
                <a:ea typeface="楷体" pitchFamily="49" charset="-122"/>
              </a:rPr>
              <a:t>2</a:t>
            </a:r>
            <a:r>
              <a:rPr lang="en-US" sz="3200" b="1" dirty="0" smtClean="0">
                <a:solidFill>
                  <a:srgbClr val="FF0000"/>
                </a:solidFill>
                <a:latin typeface="楷体" pitchFamily="49" charset="-122"/>
                <a:ea typeface="楷体" pitchFamily="49" charset="-122"/>
              </a:rPr>
              <a:t> </a:t>
            </a:r>
            <a:r>
              <a:rPr lang="zh-CN" altLang="en-US" sz="3200" b="1" dirty="0" smtClean="0">
                <a:solidFill>
                  <a:srgbClr val="FF0000"/>
                </a:solidFill>
                <a:latin typeface="楷体" pitchFamily="49" charset="-122"/>
                <a:ea typeface="楷体" pitchFamily="49" charset="-122"/>
              </a:rPr>
              <a:t>玻璃搬运知识储备</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214282" y="1477020"/>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214282" y="2285992"/>
            <a:ext cx="271464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sz="2800" b="1" dirty="0" smtClean="0">
                <a:solidFill>
                  <a:srgbClr val="002060"/>
                </a:solidFill>
                <a:latin typeface="楷体" pitchFamily="49" charset="-122"/>
                <a:ea typeface="楷体" pitchFamily="49" charset="-122"/>
              </a:rPr>
              <a:t>I/O</a:t>
            </a:r>
            <a:r>
              <a:rPr lang="zh-CN" altLang="en-US" sz="2800" b="1" dirty="0" smtClean="0">
                <a:solidFill>
                  <a:srgbClr val="002060"/>
                </a:solidFill>
                <a:latin typeface="楷体" pitchFamily="49" charset="-122"/>
                <a:ea typeface="楷体" pitchFamily="49" charset="-122"/>
              </a:rPr>
              <a:t>配置</a:t>
            </a:r>
          </a:p>
        </p:txBody>
      </p:sp>
      <p:sp>
        <p:nvSpPr>
          <p:cNvPr id="9" name="TextBox 8"/>
          <p:cNvSpPr txBox="1"/>
          <p:nvPr/>
        </p:nvSpPr>
        <p:spPr>
          <a:xfrm>
            <a:off x="214282" y="314324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pic>
        <p:nvPicPr>
          <p:cNvPr id="10" name="图片 9" descr="玻璃1.jpg"/>
          <p:cNvPicPr>
            <a:picLocks noChangeAspect="1"/>
          </p:cNvPicPr>
          <p:nvPr/>
        </p:nvPicPr>
        <p:blipFill>
          <a:blip r:embed="rId2"/>
          <a:stretch>
            <a:fillRect/>
          </a:stretch>
        </p:blipFill>
        <p:spPr>
          <a:xfrm>
            <a:off x="4500562" y="1266834"/>
            <a:ext cx="4643438" cy="3546254"/>
          </a:xfrm>
          <a:prstGeom prst="rect">
            <a:avLst/>
          </a:prstGeom>
        </p:spPr>
      </p:pic>
      <p:pic>
        <p:nvPicPr>
          <p:cNvPr id="12" name="图片 11" descr="玻璃2.jpg"/>
          <p:cNvPicPr>
            <a:picLocks noChangeAspect="1"/>
          </p:cNvPicPr>
          <p:nvPr/>
        </p:nvPicPr>
        <p:blipFill>
          <a:blip r:embed="rId3"/>
          <a:stretch>
            <a:fillRect/>
          </a:stretch>
        </p:blipFill>
        <p:spPr>
          <a:xfrm>
            <a:off x="1" y="3929066"/>
            <a:ext cx="6051694" cy="2928934"/>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）坐标系标定</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642910" y="2214554"/>
            <a:ext cx="3071834" cy="3785652"/>
          </a:xfrm>
          <a:prstGeom prst="rect">
            <a:avLst/>
          </a:prstGeom>
          <a:noFill/>
        </p:spPr>
        <p:txBody>
          <a:bodyPr wrap="square" rtlCol="0">
            <a:spAutoFit/>
          </a:bodyPr>
          <a:lstStyle/>
          <a:p>
            <a:r>
              <a:rPr lang="en-US" altLang="zh-CN" sz="2400" dirty="0" smtClean="0">
                <a:latin typeface="楷体" pitchFamily="49" charset="-122"/>
                <a:ea typeface="楷体" pitchFamily="49" charset="-122"/>
              </a:rPr>
              <a:t>1</a:t>
            </a:r>
            <a:r>
              <a:rPr lang="zh-CN" altLang="en-US" sz="2400" dirty="0" smtClean="0">
                <a:latin typeface="楷体" pitchFamily="49" charset="-122"/>
                <a:ea typeface="楷体" pitchFamily="49" charset="-122"/>
              </a:rPr>
              <a:t>）因搬运点位较少，可不设定工件坐标系，采用系统默认的初始工件坐标系</a:t>
            </a:r>
            <a:r>
              <a:rPr lang="en-US" altLang="zh-CN" sz="2400" dirty="0" smtClean="0">
                <a:latin typeface="楷体" pitchFamily="49" charset="-122"/>
                <a:ea typeface="楷体" pitchFamily="49" charset="-122"/>
              </a:rPr>
              <a:t>Wobj0</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endParaRPr lang="en-US" altLang="zh-CN" sz="2400" dirty="0" smtClean="0">
              <a:latin typeface="楷体" pitchFamily="49" charset="-122"/>
              <a:ea typeface="楷体" pitchFamily="49" charset="-122"/>
            </a:endParaRPr>
          </a:p>
          <a:p>
            <a:r>
              <a:rPr lang="en-US" altLang="zh-CN" sz="2400" dirty="0" smtClean="0">
                <a:latin typeface="楷体" pitchFamily="49" charset="-122"/>
                <a:ea typeface="楷体" pitchFamily="49" charset="-122"/>
              </a:rPr>
              <a:t>2</a:t>
            </a:r>
            <a:r>
              <a:rPr lang="zh-CN" altLang="en-US" sz="2400" dirty="0" smtClean="0">
                <a:latin typeface="楷体" pitchFamily="49" charset="-122"/>
                <a:ea typeface="楷体" pitchFamily="49" charset="-122"/>
              </a:rPr>
              <a:t>）此工作站的</a:t>
            </a:r>
            <a:r>
              <a:rPr lang="en-US" altLang="zh-CN" sz="2400" dirty="0" smtClean="0">
                <a:latin typeface="楷体" pitchFamily="49" charset="-122"/>
                <a:ea typeface="楷体" pitchFamily="49" charset="-122"/>
              </a:rPr>
              <a:t>Wobj0 </a:t>
            </a:r>
            <a:r>
              <a:rPr lang="zh-CN" altLang="en-US" sz="2400" dirty="0" smtClean="0">
                <a:latin typeface="楷体" pitchFamily="49" charset="-122"/>
                <a:ea typeface="楷体" pitchFamily="49" charset="-122"/>
              </a:rPr>
              <a:t>与机器人基坐标系重合，只需根据实际工具情况合理设置工具坐标系即可。</a:t>
            </a:r>
            <a:endParaRPr lang="zh-CN" altLang="en-US" sz="2400" dirty="0">
              <a:latin typeface="楷体" pitchFamily="49" charset="-122"/>
              <a:ea typeface="楷体" pitchFamily="49" charset="-122"/>
            </a:endParaRPr>
          </a:p>
        </p:txBody>
      </p:sp>
      <p:pic>
        <p:nvPicPr>
          <p:cNvPr id="8" name="图片 7" descr="玻璃3.jpg"/>
          <p:cNvPicPr>
            <a:picLocks noChangeAspect="1"/>
          </p:cNvPicPr>
          <p:nvPr/>
        </p:nvPicPr>
        <p:blipFill>
          <a:blip r:embed="rId2"/>
          <a:stretch>
            <a:fillRect/>
          </a:stretch>
        </p:blipFill>
        <p:spPr>
          <a:xfrm>
            <a:off x="3714744" y="2285991"/>
            <a:ext cx="5429256" cy="3746951"/>
          </a:xfrm>
          <a:prstGeom prst="rect">
            <a:avLst/>
          </a:prstGeom>
        </p:spPr>
      </p:pic>
      <p:sp>
        <p:nvSpPr>
          <p:cNvPr id="9" name="TextBox 8"/>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857224" y="1395699"/>
            <a:ext cx="7500990" cy="461665"/>
          </a:xfrm>
          <a:prstGeom prst="rect">
            <a:avLst/>
          </a:prstGeom>
          <a:noFill/>
        </p:spPr>
        <p:txBody>
          <a:bodyPr wrap="square" rtlCol="0">
            <a:spAutoFit/>
          </a:bodyPr>
          <a:lstStyle/>
          <a:p>
            <a:r>
              <a:rPr lang="zh-CN" altLang="en-US" sz="2400" b="1" dirty="0" smtClean="0">
                <a:solidFill>
                  <a:srgbClr val="7030A0"/>
                </a:solidFill>
                <a:latin typeface="楷体" pitchFamily="49" charset="-122"/>
                <a:ea typeface="楷体" pitchFamily="49" charset="-122"/>
              </a:rPr>
              <a:t>在示教器中编辑工具数据</a:t>
            </a:r>
            <a:r>
              <a:rPr lang="en-US" altLang="zh-CN" sz="2400" b="1" dirty="0" err="1" smtClean="0">
                <a:solidFill>
                  <a:srgbClr val="7030A0"/>
                </a:solidFill>
                <a:latin typeface="楷体" pitchFamily="49" charset="-122"/>
                <a:ea typeface="楷体" pitchFamily="49" charset="-122"/>
              </a:rPr>
              <a:t>tGripper</a:t>
            </a:r>
            <a:r>
              <a:rPr lang="zh-CN" altLang="en-US" sz="2400" b="1" dirty="0" smtClean="0">
                <a:solidFill>
                  <a:srgbClr val="7030A0"/>
                </a:solidFill>
                <a:latin typeface="楷体" pitchFamily="49" charset="-122"/>
                <a:ea typeface="楷体" pitchFamily="49" charset="-122"/>
              </a:rPr>
              <a:t>，确认各项数值。</a:t>
            </a:r>
            <a:endParaRPr lang="zh-CN" altLang="en-US" sz="2400" b="1" dirty="0">
              <a:solidFill>
                <a:srgbClr val="7030A0"/>
              </a:solidFill>
              <a:latin typeface="楷体" pitchFamily="49" charset="-122"/>
              <a:ea typeface="楷体" pitchFamily="49" charset="-122"/>
            </a:endParaRPr>
          </a:p>
        </p:txBody>
      </p:sp>
      <p:pic>
        <p:nvPicPr>
          <p:cNvPr id="8" name="图片 7" descr="玻璃4.jpg"/>
          <p:cNvPicPr>
            <a:picLocks noChangeAspect="1"/>
          </p:cNvPicPr>
          <p:nvPr/>
        </p:nvPicPr>
        <p:blipFill>
          <a:blip r:embed="rId2"/>
          <a:stretch>
            <a:fillRect/>
          </a:stretch>
        </p:blipFill>
        <p:spPr>
          <a:xfrm>
            <a:off x="1000100" y="2071678"/>
            <a:ext cx="6858048" cy="4565611"/>
          </a:xfrm>
          <a:prstGeom prst="rect">
            <a:avLst/>
          </a:prstGeom>
        </p:spPr>
      </p:pic>
      <p:sp>
        <p:nvSpPr>
          <p:cNvPr id="7" name="TextBox 6"/>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428736"/>
            <a:ext cx="342902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5</a:t>
            </a:r>
            <a:r>
              <a:rPr lang="zh-CN" altLang="en-US" sz="2800" b="1" dirty="0" smtClean="0">
                <a:solidFill>
                  <a:srgbClr val="002060"/>
                </a:solidFill>
                <a:latin typeface="楷体" pitchFamily="49" charset="-122"/>
                <a:ea typeface="楷体" pitchFamily="49" charset="-122"/>
              </a:rPr>
              <a:t>）示教目标点</a:t>
            </a:r>
            <a:endParaRPr lang="zh-CN" altLang="en-US" sz="2800" dirty="0">
              <a:solidFill>
                <a:srgbClr val="002060"/>
              </a:solidFill>
              <a:latin typeface="楷体" pitchFamily="49" charset="-122"/>
              <a:ea typeface="楷体" pitchFamily="49" charset="-122"/>
            </a:endParaRPr>
          </a:p>
        </p:txBody>
      </p:sp>
      <p:sp>
        <p:nvSpPr>
          <p:cNvPr id="7" name="TextBox 6"/>
          <p:cNvSpPr txBox="1"/>
          <p:nvPr/>
        </p:nvSpPr>
        <p:spPr>
          <a:xfrm>
            <a:off x="928662" y="2000240"/>
            <a:ext cx="7715304" cy="1569660"/>
          </a:xfrm>
          <a:prstGeom prst="rect">
            <a:avLst/>
          </a:prstGeom>
          <a:noFill/>
        </p:spPr>
        <p:txBody>
          <a:bodyPr wrap="square" rtlCol="0">
            <a:spAutoFit/>
          </a:bodyPr>
          <a:lstStyle/>
          <a:p>
            <a:r>
              <a:rPr lang="zh-CN" altLang="en-US" sz="2400" dirty="0" smtClean="0">
                <a:latin typeface="楷体" pitchFamily="49" charset="-122"/>
                <a:ea typeface="楷体" pitchFamily="49" charset="-122"/>
              </a:rPr>
              <a:t>此工作站需要示教拾取基准点“</a:t>
            </a:r>
            <a:r>
              <a:rPr lang="en-US" altLang="zh-CN" sz="2400" dirty="0" err="1" smtClean="0">
                <a:latin typeface="楷体" pitchFamily="49" charset="-122"/>
                <a:ea typeface="楷体" pitchFamily="49" charset="-122"/>
              </a:rPr>
              <a:t>pPickBase</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、放置基准点“</a:t>
            </a:r>
            <a:r>
              <a:rPr lang="en-US" altLang="zh-CN" sz="2400" dirty="0" err="1" smtClean="0">
                <a:latin typeface="楷体" pitchFamily="49" charset="-122"/>
                <a:ea typeface="楷体" pitchFamily="49" charset="-122"/>
              </a:rPr>
              <a:t>pPlaceBase</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、机器人安全高度位置“</a:t>
            </a:r>
            <a:r>
              <a:rPr lang="en-US" altLang="zh-CN" sz="2400" dirty="0" err="1" smtClean="0">
                <a:latin typeface="楷体" pitchFamily="49" charset="-122"/>
                <a:ea typeface="楷体" pitchFamily="49" charset="-122"/>
              </a:rPr>
              <a:t>pSafe</a:t>
            </a:r>
            <a:r>
              <a:rPr lang="en-US" altLang="zh-CN" sz="2400" dirty="0" smtClean="0">
                <a:latin typeface="楷体" pitchFamily="49" charset="-122"/>
                <a:ea typeface="楷体" pitchFamily="49" charset="-122"/>
              </a:rPr>
              <a:t>”</a:t>
            </a:r>
            <a:r>
              <a:rPr lang="zh-CN" altLang="en-US" sz="2400" dirty="0" smtClean="0">
                <a:latin typeface="楷体" pitchFamily="49" charset="-122"/>
                <a:ea typeface="楷体" pitchFamily="49" charset="-122"/>
              </a:rPr>
              <a:t>、</a:t>
            </a:r>
          </a:p>
          <a:p>
            <a:r>
              <a:rPr lang="zh-CN" altLang="en-US" sz="2400" dirty="0" smtClean="0">
                <a:latin typeface="楷体" pitchFamily="49" charset="-122"/>
                <a:ea typeface="楷体" pitchFamily="49" charset="-122"/>
              </a:rPr>
              <a:t>机器人工作原位“</a:t>
            </a:r>
            <a:r>
              <a:rPr lang="en-US" altLang="zh-CN" sz="2400" dirty="0" err="1" smtClean="0">
                <a:latin typeface="楷体" pitchFamily="49" charset="-122"/>
                <a:ea typeface="楷体" pitchFamily="49" charset="-122"/>
              </a:rPr>
              <a:t>pHome</a:t>
            </a:r>
            <a:r>
              <a:rPr lang="zh-CN" altLang="en-US" sz="2400" dirty="0" smtClean="0">
                <a:latin typeface="楷体" pitchFamily="49" charset="-122"/>
                <a:ea typeface="楷体" pitchFamily="49" charset="-122"/>
              </a:rPr>
              <a:t>”。打开示教基准目标点的程序</a:t>
            </a:r>
          </a:p>
          <a:p>
            <a:r>
              <a:rPr lang="en-US" altLang="zh-CN" sz="2400" dirty="0" err="1" smtClean="0">
                <a:latin typeface="楷体" pitchFamily="49" charset="-122"/>
                <a:ea typeface="楷体" pitchFamily="49" charset="-122"/>
              </a:rPr>
              <a:t>rTeachPos</a:t>
            </a:r>
            <a:r>
              <a:rPr lang="zh-CN" altLang="en-US" sz="2400" dirty="0" smtClean="0">
                <a:latin typeface="楷体" pitchFamily="49" charset="-122"/>
                <a:ea typeface="楷体" pitchFamily="49" charset="-122"/>
              </a:rPr>
              <a:t>。</a:t>
            </a:r>
            <a:endParaRPr lang="zh-CN" altLang="en-US" sz="2400" dirty="0">
              <a:latin typeface="楷体" pitchFamily="49" charset="-122"/>
              <a:ea typeface="楷体" pitchFamily="49" charset="-122"/>
            </a:endParaRPr>
          </a:p>
        </p:txBody>
      </p:sp>
      <p:pic>
        <p:nvPicPr>
          <p:cNvPr id="8" name="图片 7" descr="玻璃5.jpg"/>
          <p:cNvPicPr>
            <a:picLocks noChangeAspect="1"/>
          </p:cNvPicPr>
          <p:nvPr/>
        </p:nvPicPr>
        <p:blipFill>
          <a:blip r:embed="rId2"/>
          <a:stretch>
            <a:fillRect/>
          </a:stretch>
        </p:blipFill>
        <p:spPr>
          <a:xfrm>
            <a:off x="3066954" y="3286124"/>
            <a:ext cx="5434136" cy="3571876"/>
          </a:xfrm>
          <a:prstGeom prst="rect">
            <a:avLst/>
          </a:prstGeom>
        </p:spPr>
      </p:pic>
      <p:sp>
        <p:nvSpPr>
          <p:cNvPr id="9" name="TextBox 8"/>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428596" y="1428736"/>
            <a:ext cx="8429684" cy="892552"/>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示教注意事项：</a:t>
            </a:r>
            <a:endParaRPr lang="en-US" altLang="zh-CN" sz="2800" b="1" dirty="0" smtClean="0">
              <a:solidFill>
                <a:srgbClr val="C00000"/>
              </a:solidFill>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    </a:t>
            </a:r>
            <a:r>
              <a:rPr lang="zh-CN" altLang="en-US" sz="2400" b="1" dirty="0" smtClean="0">
                <a:latin typeface="楷体" pitchFamily="49" charset="-122"/>
                <a:ea typeface="楷体" pitchFamily="49" charset="-122"/>
              </a:rPr>
              <a:t>统一使用工具坐标系“</a:t>
            </a:r>
            <a:r>
              <a:rPr lang="en-US" altLang="zh-CN" sz="2400" b="1" dirty="0" err="1" smtClean="0">
                <a:latin typeface="楷体" pitchFamily="49" charset="-122"/>
                <a:ea typeface="楷体" pitchFamily="49" charset="-122"/>
              </a:rPr>
              <a:t>tGripper</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、工件坐标系“</a:t>
            </a:r>
            <a:r>
              <a:rPr lang="en-US" altLang="zh-CN" sz="2400" b="1" dirty="0" smtClean="0">
                <a:latin typeface="楷体" pitchFamily="49" charset="-122"/>
                <a:ea typeface="楷体" pitchFamily="49" charset="-122"/>
              </a:rPr>
              <a:t>Wobj0”</a:t>
            </a:r>
            <a:endParaRPr lang="zh-CN" altLang="en-US" sz="2400" b="1" dirty="0">
              <a:solidFill>
                <a:srgbClr val="C00000"/>
              </a:solidFill>
              <a:latin typeface="楷体" pitchFamily="49" charset="-122"/>
              <a:ea typeface="楷体" pitchFamily="49" charset="-122"/>
            </a:endParaRPr>
          </a:p>
        </p:txBody>
      </p:sp>
      <p:pic>
        <p:nvPicPr>
          <p:cNvPr id="7" name="图片 6" descr="玻璃6.jpg"/>
          <p:cNvPicPr>
            <a:picLocks noChangeAspect="1"/>
          </p:cNvPicPr>
          <p:nvPr/>
        </p:nvPicPr>
        <p:blipFill>
          <a:blip r:embed="rId2"/>
          <a:stretch>
            <a:fillRect/>
          </a:stretch>
        </p:blipFill>
        <p:spPr>
          <a:xfrm>
            <a:off x="285720" y="2571744"/>
            <a:ext cx="4210817" cy="3214710"/>
          </a:xfrm>
          <a:prstGeom prst="rect">
            <a:avLst/>
          </a:prstGeom>
        </p:spPr>
      </p:pic>
      <p:pic>
        <p:nvPicPr>
          <p:cNvPr id="8" name="图片 7" descr="玻璃7.jpg"/>
          <p:cNvPicPr>
            <a:picLocks noChangeAspect="1"/>
          </p:cNvPicPr>
          <p:nvPr/>
        </p:nvPicPr>
        <p:blipFill>
          <a:blip r:embed="rId3"/>
          <a:stretch>
            <a:fillRect/>
          </a:stretch>
        </p:blipFill>
        <p:spPr>
          <a:xfrm>
            <a:off x="4572000" y="2571744"/>
            <a:ext cx="4390460" cy="3214710"/>
          </a:xfrm>
          <a:prstGeom prst="rect">
            <a:avLst/>
          </a:prstGeom>
        </p:spPr>
      </p:pic>
      <p:sp>
        <p:nvSpPr>
          <p:cNvPr id="9" name="TextBox 8"/>
          <p:cNvSpPr txBox="1"/>
          <p:nvPr/>
        </p:nvSpPr>
        <p:spPr>
          <a:xfrm>
            <a:off x="1357290" y="5929330"/>
            <a:ext cx="2181836" cy="461665"/>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pHome</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点位置</a:t>
            </a:r>
            <a:endParaRPr lang="zh-CN" altLang="en-US" sz="2400" dirty="0">
              <a:latin typeface="楷体" pitchFamily="49" charset="-122"/>
              <a:ea typeface="楷体" pitchFamily="49" charset="-122"/>
            </a:endParaRPr>
          </a:p>
        </p:txBody>
      </p:sp>
      <p:sp>
        <p:nvSpPr>
          <p:cNvPr id="10" name="TextBox 9"/>
          <p:cNvSpPr txBox="1"/>
          <p:nvPr/>
        </p:nvSpPr>
        <p:spPr>
          <a:xfrm>
            <a:off x="5572132" y="6000768"/>
            <a:ext cx="2214578" cy="461665"/>
          </a:xfrm>
          <a:prstGeom prst="rect">
            <a:avLst/>
          </a:prstGeom>
          <a:noFill/>
        </p:spPr>
        <p:txBody>
          <a:bodyPr wrap="square" rtlCol="0">
            <a:spAutoFit/>
          </a:bodyPr>
          <a:lstStyle/>
          <a:p>
            <a:r>
              <a:rPr lang="zh-CN" altLang="en-US" sz="2400" dirty="0" smtClean="0">
                <a:latin typeface="楷体" pitchFamily="49" charset="-122"/>
                <a:ea typeface="楷体" pitchFamily="49" charset="-122"/>
              </a:rPr>
              <a:t>取玻璃接近点</a:t>
            </a:r>
            <a:endParaRPr lang="zh-CN" altLang="en-US" sz="2400" dirty="0">
              <a:latin typeface="楷体" pitchFamily="49" charset="-122"/>
              <a:ea typeface="楷体" pitchFamily="49" charset="-122"/>
            </a:endParaRPr>
          </a:p>
        </p:txBody>
      </p:sp>
      <p:sp>
        <p:nvSpPr>
          <p:cNvPr id="11" name="TextBox 10"/>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玻璃8.jpg"/>
          <p:cNvPicPr>
            <a:picLocks noChangeAspect="1"/>
          </p:cNvPicPr>
          <p:nvPr/>
        </p:nvPicPr>
        <p:blipFill>
          <a:blip r:embed="rId2"/>
          <a:stretch>
            <a:fillRect/>
          </a:stretch>
        </p:blipFill>
        <p:spPr>
          <a:xfrm>
            <a:off x="71406" y="2234933"/>
            <a:ext cx="4601431" cy="3122893"/>
          </a:xfrm>
          <a:prstGeom prst="rect">
            <a:avLst/>
          </a:prstGeom>
        </p:spPr>
      </p:pic>
      <p:pic>
        <p:nvPicPr>
          <p:cNvPr id="7" name="图片 6" descr="玻璃9.jpg"/>
          <p:cNvPicPr>
            <a:picLocks noChangeAspect="1"/>
          </p:cNvPicPr>
          <p:nvPr/>
        </p:nvPicPr>
        <p:blipFill>
          <a:blip r:embed="rId3"/>
          <a:stretch>
            <a:fillRect/>
          </a:stretch>
        </p:blipFill>
        <p:spPr>
          <a:xfrm>
            <a:off x="4714876" y="2214554"/>
            <a:ext cx="4429124" cy="3234138"/>
          </a:xfrm>
          <a:prstGeom prst="rect">
            <a:avLst/>
          </a:prstGeom>
        </p:spPr>
      </p:pic>
      <p:sp>
        <p:nvSpPr>
          <p:cNvPr id="8" name="TextBox 7"/>
          <p:cNvSpPr txBox="1"/>
          <p:nvPr/>
        </p:nvSpPr>
        <p:spPr>
          <a:xfrm>
            <a:off x="642910" y="5572140"/>
            <a:ext cx="3714776" cy="461665"/>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pPickBase</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点的示教</a:t>
            </a:r>
            <a:endParaRPr lang="zh-CN" altLang="en-US" sz="2400" dirty="0">
              <a:latin typeface="楷体" pitchFamily="49" charset="-122"/>
              <a:ea typeface="楷体" pitchFamily="49" charset="-122"/>
            </a:endParaRPr>
          </a:p>
        </p:txBody>
      </p:sp>
      <p:sp>
        <p:nvSpPr>
          <p:cNvPr id="9" name="TextBox 8"/>
          <p:cNvSpPr txBox="1"/>
          <p:nvPr/>
        </p:nvSpPr>
        <p:spPr>
          <a:xfrm>
            <a:off x="5143504" y="5572140"/>
            <a:ext cx="4000496" cy="461665"/>
          </a:xfrm>
          <a:prstGeom prst="rect">
            <a:avLst/>
          </a:prstGeom>
          <a:noFill/>
        </p:spPr>
        <p:txBody>
          <a:bodyPr wrap="square" rtlCol="0">
            <a:spAutoFit/>
          </a:bodyPr>
          <a:lstStyle/>
          <a:p>
            <a:r>
              <a:rPr lang="zh-CN" altLang="en-US" sz="2400" dirty="0" smtClean="0">
                <a:latin typeface="楷体" pitchFamily="49" charset="-122"/>
                <a:ea typeface="楷体" pitchFamily="49" charset="-122"/>
              </a:rPr>
              <a:t>开拾取玻璃的真空信号控制</a:t>
            </a:r>
            <a:endParaRPr lang="zh-CN" altLang="en-US" sz="2400" dirty="0">
              <a:latin typeface="楷体" pitchFamily="49" charset="-122"/>
              <a:ea typeface="楷体" pitchFamily="49" charset="-122"/>
            </a:endParaRPr>
          </a:p>
        </p:txBody>
      </p:sp>
      <p:sp>
        <p:nvSpPr>
          <p:cNvPr id="10" name="TextBox 9"/>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玻璃10.jpg"/>
          <p:cNvPicPr>
            <a:picLocks noChangeAspect="1"/>
          </p:cNvPicPr>
          <p:nvPr/>
        </p:nvPicPr>
        <p:blipFill>
          <a:blip r:embed="rId2"/>
          <a:stretch>
            <a:fillRect/>
          </a:stretch>
        </p:blipFill>
        <p:spPr>
          <a:xfrm>
            <a:off x="0" y="1357298"/>
            <a:ext cx="4005212" cy="2571768"/>
          </a:xfrm>
          <a:prstGeom prst="rect">
            <a:avLst/>
          </a:prstGeom>
        </p:spPr>
      </p:pic>
      <p:sp>
        <p:nvSpPr>
          <p:cNvPr id="7" name="TextBox 6"/>
          <p:cNvSpPr txBox="1"/>
          <p:nvPr/>
        </p:nvSpPr>
        <p:spPr>
          <a:xfrm>
            <a:off x="0" y="3786190"/>
            <a:ext cx="3214678" cy="461665"/>
          </a:xfrm>
          <a:prstGeom prst="rect">
            <a:avLst/>
          </a:prstGeom>
          <a:noFill/>
        </p:spPr>
        <p:txBody>
          <a:bodyPr wrap="square" rtlCol="0">
            <a:spAutoFit/>
          </a:bodyPr>
          <a:lstStyle/>
          <a:p>
            <a:r>
              <a:rPr lang="en-US" altLang="zh-CN" sz="2400" dirty="0" err="1" smtClean="0">
                <a:latin typeface="楷体" pitchFamily="49" charset="-122"/>
                <a:ea typeface="楷体" pitchFamily="49" charset="-122"/>
              </a:rPr>
              <a:t>pPlaceBase</a:t>
            </a:r>
            <a:r>
              <a:rPr lang="en-US" altLang="zh-CN" sz="2400" dirty="0" smtClean="0">
                <a:latin typeface="楷体" pitchFamily="49" charset="-122"/>
                <a:ea typeface="楷体" pitchFamily="49" charset="-122"/>
              </a:rPr>
              <a:t> </a:t>
            </a:r>
            <a:r>
              <a:rPr lang="zh-CN" altLang="en-US" sz="2400" dirty="0" smtClean="0">
                <a:latin typeface="楷体" pitchFamily="49" charset="-122"/>
                <a:ea typeface="楷体" pitchFamily="49" charset="-122"/>
              </a:rPr>
              <a:t>点的示教</a:t>
            </a:r>
            <a:endParaRPr lang="zh-CN" altLang="en-US" sz="2400" dirty="0">
              <a:latin typeface="楷体" pitchFamily="49" charset="-122"/>
              <a:ea typeface="楷体" pitchFamily="49" charset="-122"/>
            </a:endParaRPr>
          </a:p>
        </p:txBody>
      </p:sp>
      <p:pic>
        <p:nvPicPr>
          <p:cNvPr id="8" name="图片 7" descr="玻璃11.jpg"/>
          <p:cNvPicPr>
            <a:picLocks noChangeAspect="1"/>
          </p:cNvPicPr>
          <p:nvPr/>
        </p:nvPicPr>
        <p:blipFill>
          <a:blip r:embed="rId3"/>
          <a:stretch>
            <a:fillRect/>
          </a:stretch>
        </p:blipFill>
        <p:spPr>
          <a:xfrm>
            <a:off x="3060769" y="2643182"/>
            <a:ext cx="4297313" cy="2714644"/>
          </a:xfrm>
          <a:prstGeom prst="rect">
            <a:avLst/>
          </a:prstGeom>
        </p:spPr>
      </p:pic>
      <p:sp>
        <p:nvSpPr>
          <p:cNvPr id="10" name="TextBox 9"/>
          <p:cNvSpPr txBox="1"/>
          <p:nvPr/>
        </p:nvSpPr>
        <p:spPr>
          <a:xfrm>
            <a:off x="4929190" y="1785926"/>
            <a:ext cx="2286016" cy="830997"/>
          </a:xfrm>
          <a:prstGeom prst="rect">
            <a:avLst/>
          </a:prstGeom>
          <a:noFill/>
        </p:spPr>
        <p:txBody>
          <a:bodyPr wrap="square" rtlCol="0">
            <a:spAutoFit/>
          </a:bodyPr>
          <a:lstStyle/>
          <a:p>
            <a:r>
              <a:rPr lang="zh-CN" altLang="en-US" sz="2400" dirty="0" smtClean="0">
                <a:latin typeface="楷体" pitchFamily="49" charset="-122"/>
                <a:ea typeface="楷体" pitchFamily="49" charset="-122"/>
              </a:rPr>
              <a:t>关放置玻璃的</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真空信号控制</a:t>
            </a:r>
            <a:endParaRPr lang="zh-CN" altLang="en-US" sz="2400" dirty="0">
              <a:latin typeface="楷体" pitchFamily="49" charset="-122"/>
              <a:ea typeface="楷体" pitchFamily="49" charset="-122"/>
            </a:endParaRPr>
          </a:p>
        </p:txBody>
      </p:sp>
      <p:pic>
        <p:nvPicPr>
          <p:cNvPr id="11" name="图片 10" descr="玻璃12.jpg"/>
          <p:cNvPicPr>
            <a:picLocks noChangeAspect="1"/>
          </p:cNvPicPr>
          <p:nvPr/>
        </p:nvPicPr>
        <p:blipFill>
          <a:blip r:embed="rId4"/>
          <a:stretch>
            <a:fillRect/>
          </a:stretch>
        </p:blipFill>
        <p:spPr>
          <a:xfrm>
            <a:off x="5003018" y="4286232"/>
            <a:ext cx="4140982" cy="2571768"/>
          </a:xfrm>
          <a:prstGeom prst="rect">
            <a:avLst/>
          </a:prstGeom>
        </p:spPr>
      </p:pic>
      <p:sp>
        <p:nvSpPr>
          <p:cNvPr id="12" name="TextBox 11"/>
          <p:cNvSpPr txBox="1"/>
          <p:nvPr/>
        </p:nvSpPr>
        <p:spPr>
          <a:xfrm>
            <a:off x="5072066" y="6396335"/>
            <a:ext cx="2857520" cy="461665"/>
          </a:xfrm>
          <a:prstGeom prst="rect">
            <a:avLst/>
          </a:prstGeom>
          <a:noFill/>
        </p:spPr>
        <p:txBody>
          <a:bodyPr wrap="square" rtlCol="0">
            <a:spAutoFit/>
          </a:bodyPr>
          <a:lstStyle/>
          <a:p>
            <a:r>
              <a:rPr lang="zh-CN" altLang="en-US" sz="2400" dirty="0" smtClean="0">
                <a:latin typeface="楷体" pitchFamily="49" charset="-122"/>
                <a:ea typeface="楷体" pitchFamily="49" charset="-122"/>
              </a:rPr>
              <a:t>工作站初始化操作</a:t>
            </a:r>
            <a:endParaRPr lang="zh-CN" altLang="en-US" sz="2400" dirty="0">
              <a:latin typeface="楷体" pitchFamily="49" charset="-122"/>
              <a:ea typeface="楷体" pitchFamily="49" charset="-122"/>
            </a:endParaRPr>
          </a:p>
        </p:txBody>
      </p:sp>
      <p:sp>
        <p:nvSpPr>
          <p:cNvPr id="13" name="TextBox 12"/>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linds(horizontal)">
                                      <p:cBhvr>
                                        <p:cTn id="23" dur="500"/>
                                        <p:tgtEl>
                                          <p:spTgt spid="12"/>
                                        </p:tgtEl>
                                      </p:cBhvr>
                                    </p:animEffect>
                                  </p:childTnLst>
                                </p:cTn>
                              </p:par>
                              <p:par>
                                <p:cTn id="24" presetID="3"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000100" y="2571744"/>
            <a:ext cx="7500990" cy="2245102"/>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    本案例的难点在于如何去规划机器人运行轨迹，上述只提供了一种思路，大家可尝试采用不同的方法来修改运行轨迹，在保证轨迹安全的前提下，尽量缩小机器人运行轨迹，从而提高搬运效率。</a:t>
            </a:r>
            <a:endParaRPr lang="zh-CN" altLang="en-US" sz="2400" dirty="0">
              <a:latin typeface="楷体" pitchFamily="49" charset="-122"/>
              <a:ea typeface="楷体" pitchFamily="49" charset="-122"/>
            </a:endParaRPr>
          </a:p>
        </p:txBody>
      </p:sp>
      <p:sp>
        <p:nvSpPr>
          <p:cNvPr id="7" name="TextBox 6"/>
          <p:cNvSpPr txBox="1"/>
          <p:nvPr/>
        </p:nvSpPr>
        <p:spPr>
          <a:xfrm>
            <a:off x="214282" y="1500174"/>
            <a:ext cx="3357586"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6</a:t>
            </a:r>
            <a:r>
              <a:rPr lang="zh-CN" altLang="en-US" sz="2800" b="1" dirty="0" smtClean="0">
                <a:solidFill>
                  <a:srgbClr val="002060"/>
                </a:solidFill>
                <a:latin typeface="楷体" pitchFamily="49" charset="-122"/>
                <a:ea typeface="楷体" pitchFamily="49" charset="-122"/>
              </a:rPr>
              <a:t>）思考与练习</a:t>
            </a:r>
          </a:p>
        </p:txBody>
      </p:sp>
      <p:sp>
        <p:nvSpPr>
          <p:cNvPr id="8" name="TextBox 7"/>
          <p:cNvSpPr txBox="1"/>
          <p:nvPr/>
        </p:nvSpPr>
        <p:spPr>
          <a:xfrm>
            <a:off x="0" y="214290"/>
            <a:ext cx="4500562"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3.3 </a:t>
            </a:r>
            <a:r>
              <a:rPr lang="zh-CN" altLang="en-US" sz="3200" b="1" dirty="0" smtClean="0">
                <a:solidFill>
                  <a:srgbClr val="FF0000"/>
                </a:solidFill>
                <a:latin typeface="楷体" pitchFamily="49" charset="-122"/>
                <a:ea typeface="楷体" pitchFamily="49" charset="-122"/>
              </a:rPr>
              <a:t>玻璃搬运任务实施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500174"/>
            <a:ext cx="771530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）机器人的系统构成</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857224" y="2214554"/>
            <a:ext cx="300039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）专业术语</a:t>
            </a:r>
            <a:endParaRPr lang="en-US" altLang="zh-CN" sz="2800" b="1" dirty="0" smtClean="0">
              <a:solidFill>
                <a:srgbClr val="7030A0"/>
              </a:solidFill>
              <a:latin typeface="楷体" pitchFamily="49" charset="-122"/>
              <a:ea typeface="楷体" pitchFamily="49" charset="-122"/>
            </a:endParaRPr>
          </a:p>
        </p:txBody>
      </p:sp>
      <p:sp>
        <p:nvSpPr>
          <p:cNvPr id="8" name="TextBox 7"/>
          <p:cNvSpPr txBox="1"/>
          <p:nvPr/>
        </p:nvSpPr>
        <p:spPr>
          <a:xfrm>
            <a:off x="1428728" y="2928934"/>
            <a:ext cx="2000264"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串联机器人</a:t>
            </a:r>
            <a:endParaRPr lang="zh-CN" altLang="en-US" sz="2400" b="1" dirty="0">
              <a:latin typeface="楷体" pitchFamily="49" charset="-122"/>
              <a:ea typeface="楷体" pitchFamily="49" charset="-122"/>
            </a:endParaRPr>
          </a:p>
        </p:txBody>
      </p:sp>
      <p:sp>
        <p:nvSpPr>
          <p:cNvPr id="9" name="TextBox 8"/>
          <p:cNvSpPr txBox="1"/>
          <p:nvPr/>
        </p:nvSpPr>
        <p:spPr>
          <a:xfrm>
            <a:off x="1428728" y="3714752"/>
            <a:ext cx="2357454"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并联机器人</a:t>
            </a:r>
            <a:endParaRPr lang="zh-CN" altLang="en-US" sz="2400" b="1" dirty="0">
              <a:latin typeface="楷体" pitchFamily="49" charset="-122"/>
              <a:ea typeface="楷体" pitchFamily="49" charset="-122"/>
            </a:endParaRPr>
          </a:p>
        </p:txBody>
      </p:sp>
      <p:pic>
        <p:nvPicPr>
          <p:cNvPr id="10" name="Picture 6">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16" y="2024546"/>
            <a:ext cx="2022991" cy="269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2">
            <a:hlinkClick r:id="rId4" action="ppaction://hlinkfile"/>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857619" y="2071678"/>
            <a:ext cx="2659791" cy="2638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1571604" y="5072074"/>
            <a:ext cx="2000264"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移动关节</a:t>
            </a:r>
            <a:endParaRPr lang="zh-CN" altLang="en-US" sz="2400" b="1" dirty="0">
              <a:latin typeface="楷体" pitchFamily="49" charset="-122"/>
              <a:ea typeface="楷体" pitchFamily="49" charset="-122"/>
            </a:endParaRPr>
          </a:p>
        </p:txBody>
      </p:sp>
      <p:sp>
        <p:nvSpPr>
          <p:cNvPr id="13" name="TextBox 12"/>
          <p:cNvSpPr txBox="1"/>
          <p:nvPr/>
        </p:nvSpPr>
        <p:spPr>
          <a:xfrm>
            <a:off x="1643042" y="5786454"/>
            <a:ext cx="1714512" cy="461665"/>
          </a:xfrm>
          <a:prstGeom prst="rect">
            <a:avLst/>
          </a:prstGeom>
          <a:noFill/>
        </p:spPr>
        <p:txBody>
          <a:bodyPr wrap="square" rtlCol="0">
            <a:spAutoFit/>
          </a:bodyPr>
          <a:lstStyle/>
          <a:p>
            <a:r>
              <a:rPr lang="zh-CN" altLang="en-US" sz="2400" b="1" dirty="0" smtClean="0">
                <a:latin typeface="楷体" pitchFamily="49" charset="-122"/>
                <a:ea typeface="楷体" pitchFamily="49" charset="-122"/>
              </a:rPr>
              <a:t>旋转关节</a:t>
            </a:r>
            <a:endParaRPr lang="zh-CN" altLang="en-US" sz="2400" b="1" dirty="0">
              <a:latin typeface="楷体" pitchFamily="49" charset="-122"/>
              <a:ea typeface="楷体" pitchFamily="49" charset="-122"/>
            </a:endParaRPr>
          </a:p>
        </p:txBody>
      </p:sp>
      <p:pic>
        <p:nvPicPr>
          <p:cNvPr id="14" name="图片 13" descr="符号.jpg"/>
          <p:cNvPicPr>
            <a:picLocks noChangeAspect="1"/>
          </p:cNvPicPr>
          <p:nvPr/>
        </p:nvPicPr>
        <p:blipFill>
          <a:blip r:embed="rId6"/>
          <a:stretch>
            <a:fillRect/>
          </a:stretch>
        </p:blipFill>
        <p:spPr>
          <a:xfrm>
            <a:off x="3929057" y="4769602"/>
            <a:ext cx="5033317" cy="1874108"/>
          </a:xfrm>
          <a:prstGeom prst="rect">
            <a:avLst/>
          </a:prstGeom>
        </p:spPr>
      </p:pic>
      <p:sp>
        <p:nvSpPr>
          <p:cNvPr id="15" name="左大括号 14"/>
          <p:cNvSpPr/>
          <p:nvPr/>
        </p:nvSpPr>
        <p:spPr>
          <a:xfrm>
            <a:off x="1285852" y="5286388"/>
            <a:ext cx="285752" cy="785818"/>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p:cNvSpPr/>
          <p:nvPr/>
        </p:nvSpPr>
        <p:spPr>
          <a:xfrm>
            <a:off x="1214414" y="3143248"/>
            <a:ext cx="285752" cy="785818"/>
          </a:xfrm>
          <a:prstGeom prst="lef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714480" y="2143116"/>
            <a:ext cx="5857916" cy="923330"/>
          </a:xfrm>
          <a:prstGeom prst="rect">
            <a:avLst/>
          </a:prstGeom>
          <a:noFill/>
        </p:spPr>
        <p:txBody>
          <a:bodyPr wrap="square" rtlCol="0">
            <a:spAutoFit/>
          </a:bodyPr>
          <a:lstStyle/>
          <a:p>
            <a:r>
              <a:rPr lang="zh-CN" altLang="en-US" sz="5400" b="1" dirty="0" smtClean="0">
                <a:solidFill>
                  <a:srgbClr val="002060"/>
                </a:solidFill>
                <a:latin typeface="楷体" pitchFamily="49" charset="-122"/>
                <a:ea typeface="楷体" pitchFamily="49" charset="-122"/>
              </a:rPr>
              <a:t>第</a:t>
            </a:r>
            <a:r>
              <a:rPr lang="en-US" altLang="zh-CN" sz="5400" b="1" dirty="0" smtClean="0">
                <a:solidFill>
                  <a:srgbClr val="002060"/>
                </a:solidFill>
                <a:latin typeface="楷体" pitchFamily="49" charset="-122"/>
                <a:ea typeface="楷体" pitchFamily="49" charset="-122"/>
              </a:rPr>
              <a:t>4</a:t>
            </a:r>
            <a:r>
              <a:rPr lang="zh-CN" altLang="en-US" sz="5400" b="1" dirty="0" smtClean="0">
                <a:solidFill>
                  <a:srgbClr val="002060"/>
                </a:solidFill>
                <a:latin typeface="楷体" pitchFamily="49" charset="-122"/>
                <a:ea typeface="楷体" pitchFamily="49" charset="-122"/>
              </a:rPr>
              <a:t>章 玻璃涂胶</a:t>
            </a:r>
            <a:endParaRPr lang="zh-CN" altLang="en-US" sz="5400" b="1" dirty="0">
              <a:solidFill>
                <a:srgbClr val="002060"/>
              </a:solidFill>
              <a:latin typeface="楷体" pitchFamily="49" charset="-122"/>
              <a:ea typeface="楷体" pitchFamily="49" charset="-122"/>
            </a:endParaRPr>
          </a:p>
        </p:txBody>
      </p:sp>
      <p:sp>
        <p:nvSpPr>
          <p:cNvPr id="7" name="TextBox 6"/>
          <p:cNvSpPr txBox="1"/>
          <p:nvPr/>
        </p:nvSpPr>
        <p:spPr>
          <a:xfrm>
            <a:off x="357190" y="76778"/>
            <a:ext cx="8215338" cy="830997"/>
          </a:xfrm>
          <a:prstGeom prst="rect">
            <a:avLst/>
          </a:prstGeom>
          <a:noFill/>
        </p:spPr>
        <p:txBody>
          <a:bodyPr wrap="square" rtlCol="0">
            <a:spAutoFit/>
          </a:bodyPr>
          <a:lstStyle/>
          <a:p>
            <a:r>
              <a:rPr lang="zh-CN" altLang="en-US" sz="4800" b="1" dirty="0" smtClean="0">
                <a:solidFill>
                  <a:srgbClr val="663300"/>
                </a:solidFill>
                <a:latin typeface="楷体" pitchFamily="49" charset="-122"/>
                <a:ea typeface="楷体" pitchFamily="49" charset="-122"/>
              </a:rPr>
              <a:t>工业机器人行业应用实训教程</a:t>
            </a:r>
            <a:endParaRPr lang="zh-CN" altLang="en-US" sz="4800" b="1" dirty="0">
              <a:solidFill>
                <a:srgbClr val="663300"/>
              </a:solidFill>
              <a:latin typeface="楷体" pitchFamily="49" charset="-122"/>
              <a:ea typeface="楷体" pitchFamily="49" charset="-122"/>
            </a:endParaRPr>
          </a:p>
        </p:txBody>
      </p:sp>
      <p:pic>
        <p:nvPicPr>
          <p:cNvPr id="8" name="图片 7" descr="03.jpg"/>
          <p:cNvPicPr>
            <a:picLocks noChangeAspect="1"/>
          </p:cNvPicPr>
          <p:nvPr/>
        </p:nvPicPr>
        <p:blipFill>
          <a:blip r:embed="rId2"/>
          <a:stretch>
            <a:fillRect/>
          </a:stretch>
        </p:blipFill>
        <p:spPr>
          <a:xfrm>
            <a:off x="6215074" y="3357562"/>
            <a:ext cx="2500330" cy="3321334"/>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3143240" y="214290"/>
            <a:ext cx="2286016" cy="584775"/>
          </a:xfrm>
          <a:prstGeom prst="rect">
            <a:avLst/>
          </a:prstGeom>
          <a:noFill/>
        </p:spPr>
        <p:txBody>
          <a:bodyPr wrap="square" rtlCol="0">
            <a:spAutoFit/>
          </a:bodyPr>
          <a:lstStyle/>
          <a:p>
            <a:r>
              <a:rPr lang="zh-CN" altLang="en-US" sz="3200" b="1" dirty="0" smtClean="0">
                <a:solidFill>
                  <a:srgbClr val="C00000"/>
                </a:solidFill>
                <a:latin typeface="楷体" pitchFamily="49" charset="-122"/>
                <a:ea typeface="楷体" pitchFamily="49" charset="-122"/>
              </a:rPr>
              <a:t>本章任务</a:t>
            </a:r>
            <a:endParaRPr lang="zh-CN" altLang="en-US" sz="3200" b="1" dirty="0">
              <a:solidFill>
                <a:srgbClr val="C00000"/>
              </a:solidFill>
              <a:latin typeface="楷体" pitchFamily="49" charset="-122"/>
              <a:ea typeface="楷体" pitchFamily="49" charset="-122"/>
            </a:endParaRPr>
          </a:p>
        </p:txBody>
      </p:sp>
      <p:sp>
        <p:nvSpPr>
          <p:cNvPr id="7" name="TextBox 6"/>
          <p:cNvSpPr txBox="1"/>
          <p:nvPr/>
        </p:nvSpPr>
        <p:spPr>
          <a:xfrm>
            <a:off x="857224" y="1928802"/>
            <a:ext cx="7858180" cy="3970318"/>
          </a:xfrm>
          <a:prstGeom prst="rect">
            <a:avLst/>
          </a:prstGeom>
          <a:noFill/>
        </p:spPr>
        <p:txBody>
          <a:bodyPr wrap="square" rtlCol="0">
            <a:spAutoFit/>
          </a:bodyPr>
          <a:lstStyle/>
          <a:p>
            <a:pPr>
              <a:lnSpc>
                <a:spcPct val="150000"/>
              </a:lnSpc>
            </a:pPr>
            <a:r>
              <a:rPr lang="en-US" altLang="zh-CN" sz="2800" dirty="0" smtClean="0">
                <a:latin typeface="楷体" pitchFamily="49" charset="-122"/>
                <a:ea typeface="楷体" pitchFamily="49" charset="-122"/>
              </a:rPr>
              <a:t>1</a:t>
            </a:r>
            <a:r>
              <a:rPr lang="zh-CN" altLang="en-US" sz="2800" dirty="0" smtClean="0">
                <a:latin typeface="楷体" pitchFamily="49" charset="-122"/>
                <a:ea typeface="楷体" pitchFamily="49" charset="-122"/>
              </a:rPr>
              <a:t>．了解工业机器人在玻璃涂胶领域的应用</a:t>
            </a:r>
          </a:p>
          <a:p>
            <a:pPr>
              <a:lnSpc>
                <a:spcPct val="150000"/>
              </a:lnSpc>
            </a:pPr>
            <a:r>
              <a:rPr lang="en-US" altLang="zh-CN" sz="2800" dirty="0" smtClean="0">
                <a:latin typeface="楷体" pitchFamily="49" charset="-122"/>
                <a:ea typeface="楷体" pitchFamily="49" charset="-122"/>
              </a:rPr>
              <a:t>2</a:t>
            </a:r>
            <a:r>
              <a:rPr lang="zh-CN" altLang="en-US" sz="2800" dirty="0" smtClean="0">
                <a:latin typeface="楷体" pitchFamily="49" charset="-122"/>
                <a:ea typeface="楷体" pitchFamily="49" charset="-122"/>
              </a:rPr>
              <a:t>．认识工具坐标系的标定方法</a:t>
            </a:r>
          </a:p>
          <a:p>
            <a:pPr>
              <a:lnSpc>
                <a:spcPct val="150000"/>
              </a:lnSpc>
            </a:pPr>
            <a:r>
              <a:rPr lang="en-US" altLang="zh-CN" sz="2800" dirty="0" smtClean="0">
                <a:latin typeface="楷体" pitchFamily="49" charset="-122"/>
                <a:ea typeface="楷体" pitchFamily="49" charset="-122"/>
              </a:rPr>
              <a:t>3</a:t>
            </a:r>
            <a:r>
              <a:rPr lang="zh-CN" altLang="en-US" sz="2800" dirty="0" smtClean="0">
                <a:latin typeface="楷体" pitchFamily="49" charset="-122"/>
                <a:ea typeface="楷体" pitchFamily="49" charset="-122"/>
              </a:rPr>
              <a:t>．掌握计时指令的应用</a:t>
            </a:r>
          </a:p>
          <a:p>
            <a:pPr>
              <a:lnSpc>
                <a:spcPct val="150000"/>
              </a:lnSpc>
            </a:pPr>
            <a:r>
              <a:rPr lang="en-US" altLang="zh-CN" sz="2800" dirty="0" smtClean="0">
                <a:latin typeface="楷体" pitchFamily="49" charset="-122"/>
                <a:ea typeface="楷体" pitchFamily="49" charset="-122"/>
              </a:rPr>
              <a:t>4</a:t>
            </a:r>
            <a:r>
              <a:rPr lang="zh-CN" altLang="en-US" sz="2800" dirty="0" smtClean="0">
                <a:latin typeface="楷体" pitchFamily="49" charset="-122"/>
                <a:ea typeface="楷体" pitchFamily="49" charset="-122"/>
              </a:rPr>
              <a:t>．掌握人机交互指令的应用</a:t>
            </a:r>
          </a:p>
          <a:p>
            <a:pPr>
              <a:lnSpc>
                <a:spcPct val="150000"/>
              </a:lnSpc>
            </a:pPr>
            <a:r>
              <a:rPr lang="en-US" altLang="zh-CN" sz="2800" dirty="0" smtClean="0">
                <a:latin typeface="楷体" pitchFamily="49" charset="-122"/>
                <a:ea typeface="楷体" pitchFamily="49" charset="-122"/>
              </a:rPr>
              <a:t>5</a:t>
            </a:r>
            <a:r>
              <a:rPr lang="zh-CN" altLang="en-US" sz="2800" dirty="0" smtClean="0">
                <a:latin typeface="楷体" pitchFamily="49" charset="-122"/>
                <a:ea typeface="楷体" pitchFamily="49" charset="-122"/>
              </a:rPr>
              <a:t>．掌握等待类指令用法（</a:t>
            </a:r>
            <a:r>
              <a:rPr lang="en-US" altLang="zh-CN" sz="2800" dirty="0" err="1" smtClean="0">
                <a:latin typeface="楷体" pitchFamily="49" charset="-122"/>
                <a:ea typeface="楷体" pitchFamily="49" charset="-122"/>
              </a:rPr>
              <a:t>WaitDI</a:t>
            </a:r>
            <a:r>
              <a:rPr lang="zh-CN" altLang="en-US" sz="2800" dirty="0" smtClean="0">
                <a:latin typeface="楷体" pitchFamily="49" charset="-122"/>
                <a:ea typeface="楷体" pitchFamily="49" charset="-122"/>
              </a:rPr>
              <a:t>、</a:t>
            </a:r>
            <a:r>
              <a:rPr lang="en-US" altLang="zh-CN" sz="2800" dirty="0" err="1" smtClean="0">
                <a:latin typeface="楷体" pitchFamily="49" charset="-122"/>
                <a:ea typeface="楷体" pitchFamily="49" charset="-122"/>
              </a:rPr>
              <a:t>WaitUnitl</a:t>
            </a:r>
            <a:r>
              <a:rPr lang="en-US" altLang="zh-CN" sz="2800" dirty="0" smtClean="0">
                <a:latin typeface="楷体" pitchFamily="49" charset="-122"/>
                <a:ea typeface="楷体" pitchFamily="49" charset="-122"/>
              </a:rPr>
              <a:t> </a:t>
            </a:r>
            <a:r>
              <a:rPr lang="zh-CN" altLang="en-US" sz="2800" dirty="0" smtClean="0">
                <a:latin typeface="楷体" pitchFamily="49" charset="-122"/>
                <a:ea typeface="楷体" pitchFamily="49" charset="-122"/>
              </a:rPr>
              <a:t>等）</a:t>
            </a:r>
          </a:p>
          <a:p>
            <a:pPr>
              <a:lnSpc>
                <a:spcPct val="150000"/>
              </a:lnSpc>
            </a:pPr>
            <a:r>
              <a:rPr lang="en-US" altLang="zh-CN" sz="2800" dirty="0" smtClean="0">
                <a:latin typeface="楷体" pitchFamily="49" charset="-122"/>
                <a:ea typeface="楷体" pitchFamily="49" charset="-122"/>
              </a:rPr>
              <a:t>6</a:t>
            </a:r>
            <a:r>
              <a:rPr lang="zh-CN" altLang="en-US" sz="2800" dirty="0" smtClean="0">
                <a:latin typeface="楷体" pitchFamily="49" charset="-122"/>
                <a:ea typeface="楷体" pitchFamily="49" charset="-122"/>
              </a:rPr>
              <a:t>．认识工业机器人轨迹类应用程序编写</a:t>
            </a:r>
            <a:endParaRPr lang="zh-CN" altLang="en-US" sz="28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4643438"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4.1 </a:t>
            </a:r>
            <a:r>
              <a:rPr lang="zh-CN" altLang="en-US" sz="3200" b="1" dirty="0" smtClean="0">
                <a:solidFill>
                  <a:srgbClr val="FF0000"/>
                </a:solidFill>
                <a:latin typeface="楷体" pitchFamily="49" charset="-122"/>
                <a:ea typeface="楷体" pitchFamily="49" charset="-122"/>
              </a:rPr>
              <a:t>玻璃涂胶任务描述</a:t>
            </a:r>
            <a:endParaRPr lang="zh-CN" altLang="en-US" sz="3200" b="1" dirty="0">
              <a:solidFill>
                <a:srgbClr val="FF0000"/>
              </a:solidFill>
              <a:latin typeface="楷体" pitchFamily="49" charset="-122"/>
              <a:ea typeface="楷体" pitchFamily="49" charset="-122"/>
            </a:endParaRPr>
          </a:p>
        </p:txBody>
      </p:sp>
      <p:pic>
        <p:nvPicPr>
          <p:cNvPr id="1026" name="Picture 2"/>
          <p:cNvPicPr>
            <a:picLocks noChangeAspect="1" noChangeArrowheads="1"/>
          </p:cNvPicPr>
          <p:nvPr/>
        </p:nvPicPr>
        <p:blipFill>
          <a:blip r:embed="rId2"/>
          <a:srcRect/>
          <a:stretch>
            <a:fillRect/>
          </a:stretch>
        </p:blipFill>
        <p:spPr bwMode="auto">
          <a:xfrm>
            <a:off x="3286116" y="2214554"/>
            <a:ext cx="5651539" cy="3714776"/>
          </a:xfrm>
          <a:prstGeom prst="rect">
            <a:avLst/>
          </a:prstGeom>
          <a:noFill/>
          <a:ln w="9525">
            <a:noFill/>
            <a:miter lim="800000"/>
            <a:headEnd/>
            <a:tailEnd/>
          </a:ln>
          <a:effectLst/>
        </p:spPr>
      </p:pic>
      <p:sp>
        <p:nvSpPr>
          <p:cNvPr id="7" name="TextBox 6"/>
          <p:cNvSpPr txBox="1"/>
          <p:nvPr/>
        </p:nvSpPr>
        <p:spPr>
          <a:xfrm>
            <a:off x="214282" y="1857364"/>
            <a:ext cx="3214710" cy="4524315"/>
          </a:xfrm>
          <a:prstGeom prst="rect">
            <a:avLst/>
          </a:prstGeom>
          <a:noFill/>
        </p:spPr>
        <p:txBody>
          <a:bodyPr wrap="square" rtlCol="0">
            <a:spAutoFit/>
          </a:bodyPr>
          <a:lstStyle/>
          <a:p>
            <a:r>
              <a:rPr lang="zh-CN" altLang="en-US" sz="2400" dirty="0" smtClean="0"/>
              <a:t>本工作站以汽车前挡风玻璃涂胶为例，利用</a:t>
            </a:r>
            <a:r>
              <a:rPr lang="en-US" altLang="zh-CN" sz="2400" dirty="0" smtClean="0"/>
              <a:t>IRB1410 </a:t>
            </a:r>
            <a:r>
              <a:rPr lang="zh-CN" altLang="en-US" sz="2400" dirty="0" smtClean="0"/>
              <a:t>机器人将胶体均匀地涂抹在玻璃轮廓周围。本工作站中已经预设涂胶效果，需要在此工作站中依次完成</a:t>
            </a:r>
            <a:r>
              <a:rPr lang="en-US" altLang="zh-CN" sz="2400" dirty="0" smtClean="0"/>
              <a:t>I/O </a:t>
            </a:r>
            <a:r>
              <a:rPr lang="zh-CN" altLang="en-US" sz="2400" dirty="0" smtClean="0"/>
              <a:t>配置、程</a:t>
            </a:r>
          </a:p>
          <a:p>
            <a:r>
              <a:rPr lang="zh-CN" altLang="en-US" sz="2400" dirty="0" smtClean="0"/>
              <a:t>序数据创建、目标点示教、程序编写及调试，最终完成汽车玻璃的完整涂胶过程。</a:t>
            </a:r>
            <a:endParaRPr lang="zh-CN" altLang="en-US" sz="2400"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
        <p:nvSpPr>
          <p:cNvPr id="7" name="TextBox 6"/>
          <p:cNvSpPr txBox="1"/>
          <p:nvPr/>
        </p:nvSpPr>
        <p:spPr>
          <a:xfrm>
            <a:off x="214282" y="1357298"/>
            <a:ext cx="471490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）工具坐标系标定方法</a:t>
            </a:r>
          </a:p>
        </p:txBody>
      </p:sp>
      <p:pic>
        <p:nvPicPr>
          <p:cNvPr id="2050" name="Picture 2"/>
          <p:cNvPicPr>
            <a:picLocks noChangeAspect="1" noChangeArrowheads="1"/>
          </p:cNvPicPr>
          <p:nvPr/>
        </p:nvPicPr>
        <p:blipFill>
          <a:blip r:embed="rId2"/>
          <a:srcRect/>
          <a:stretch>
            <a:fillRect/>
          </a:stretch>
        </p:blipFill>
        <p:spPr bwMode="auto">
          <a:xfrm>
            <a:off x="5357818" y="2354678"/>
            <a:ext cx="3718985" cy="3647360"/>
          </a:xfrm>
          <a:prstGeom prst="rect">
            <a:avLst/>
          </a:prstGeom>
          <a:noFill/>
          <a:ln w="9525">
            <a:noFill/>
            <a:miter lim="800000"/>
            <a:headEnd/>
            <a:tailEnd/>
          </a:ln>
          <a:effectLst/>
        </p:spPr>
      </p:pic>
      <p:sp>
        <p:nvSpPr>
          <p:cNvPr id="9" name="TextBox 8"/>
          <p:cNvSpPr txBox="1"/>
          <p:nvPr/>
        </p:nvSpPr>
        <p:spPr>
          <a:xfrm>
            <a:off x="1071538" y="2143116"/>
            <a:ext cx="3429024" cy="461665"/>
          </a:xfrm>
          <a:prstGeom prst="rect">
            <a:avLst/>
          </a:prstGeom>
          <a:noFill/>
        </p:spPr>
        <p:txBody>
          <a:bodyPr wrap="square" rtlCol="0">
            <a:spAutoFit/>
          </a:bodyPr>
          <a:lstStyle/>
          <a:p>
            <a:r>
              <a:rPr lang="en-US" altLang="zh-CN" sz="2400" b="1" dirty="0" smtClean="0">
                <a:solidFill>
                  <a:srgbClr val="FF0000"/>
                </a:solidFill>
                <a:latin typeface="Adobe 楷体 Std R" pitchFamily="18" charset="-122"/>
                <a:ea typeface="Adobe 楷体 Std R" pitchFamily="18" charset="-122"/>
              </a:rPr>
              <a:t>4</a:t>
            </a:r>
            <a:r>
              <a:rPr lang="zh-CN" altLang="en-US" sz="2400" b="1" dirty="0" smtClean="0">
                <a:solidFill>
                  <a:srgbClr val="FF0000"/>
                </a:solidFill>
                <a:latin typeface="Adobe 楷体 Std R" pitchFamily="18" charset="-122"/>
                <a:ea typeface="Adobe 楷体 Std R" pitchFamily="18" charset="-122"/>
              </a:rPr>
              <a:t>点法；</a:t>
            </a:r>
            <a:r>
              <a:rPr lang="en-US" altLang="zh-CN" sz="2400" b="1" dirty="0" smtClean="0">
                <a:solidFill>
                  <a:srgbClr val="FF0000"/>
                </a:solidFill>
                <a:latin typeface="Adobe 楷体 Std R" pitchFamily="18" charset="-122"/>
                <a:ea typeface="Adobe 楷体 Std R" pitchFamily="18" charset="-122"/>
              </a:rPr>
              <a:t>6</a:t>
            </a:r>
            <a:r>
              <a:rPr lang="zh-CN" altLang="en-US" sz="2400" b="1" dirty="0" smtClean="0">
                <a:solidFill>
                  <a:srgbClr val="FF0000"/>
                </a:solidFill>
                <a:latin typeface="Adobe 楷体 Std R" pitchFamily="18" charset="-122"/>
                <a:ea typeface="Adobe 楷体 Std R" pitchFamily="18" charset="-122"/>
              </a:rPr>
              <a:t>点法；</a:t>
            </a:r>
            <a:r>
              <a:rPr lang="en-US" altLang="zh-CN" sz="2400" b="1" dirty="0" smtClean="0">
                <a:solidFill>
                  <a:srgbClr val="FF0000"/>
                </a:solidFill>
                <a:latin typeface="Adobe 楷体 Std R" pitchFamily="18" charset="-122"/>
                <a:ea typeface="Adobe 楷体 Std R" pitchFamily="18" charset="-122"/>
              </a:rPr>
              <a:t>9</a:t>
            </a:r>
            <a:r>
              <a:rPr lang="zh-CN" altLang="en-US" sz="2400" b="1" dirty="0" smtClean="0">
                <a:solidFill>
                  <a:srgbClr val="FF0000"/>
                </a:solidFill>
                <a:latin typeface="Adobe 楷体 Std R" pitchFamily="18" charset="-122"/>
                <a:ea typeface="Adobe 楷体 Std R" pitchFamily="18" charset="-122"/>
              </a:rPr>
              <a:t>点法</a:t>
            </a:r>
            <a:endParaRPr lang="zh-CN" altLang="en-US" sz="2400" b="1" dirty="0">
              <a:solidFill>
                <a:srgbClr val="FF0000"/>
              </a:solidFill>
              <a:latin typeface="Adobe 楷体 Std R" pitchFamily="18" charset="-122"/>
              <a:ea typeface="Adobe 楷体 Std R" pitchFamily="18" charset="-122"/>
            </a:endParaRPr>
          </a:p>
        </p:txBody>
      </p:sp>
      <p:sp>
        <p:nvSpPr>
          <p:cNvPr id="10" name="TextBox 9"/>
          <p:cNvSpPr txBox="1"/>
          <p:nvPr/>
        </p:nvSpPr>
        <p:spPr>
          <a:xfrm>
            <a:off x="6143636" y="6072206"/>
            <a:ext cx="2500330" cy="461665"/>
          </a:xfrm>
          <a:prstGeom prst="rect">
            <a:avLst/>
          </a:prstGeom>
          <a:noFill/>
        </p:spPr>
        <p:txBody>
          <a:bodyPr wrap="square" rtlCol="0">
            <a:spAutoFit/>
          </a:bodyPr>
          <a:lstStyle/>
          <a:p>
            <a:r>
              <a:rPr lang="en-US" altLang="zh-CN" sz="2400" dirty="0" smtClean="0">
                <a:solidFill>
                  <a:srgbClr val="00B0F0"/>
                </a:solidFill>
                <a:latin typeface="楷体" pitchFamily="49" charset="-122"/>
                <a:ea typeface="楷体" pitchFamily="49" charset="-122"/>
              </a:rPr>
              <a:t>4</a:t>
            </a:r>
            <a:r>
              <a:rPr lang="zh-CN" altLang="en-US" sz="2400" dirty="0" smtClean="0">
                <a:solidFill>
                  <a:srgbClr val="00B0F0"/>
                </a:solidFill>
                <a:latin typeface="楷体" pitchFamily="49" charset="-122"/>
                <a:ea typeface="楷体" pitchFamily="49" charset="-122"/>
              </a:rPr>
              <a:t>点法工具标定</a:t>
            </a:r>
            <a:endParaRPr lang="zh-CN" altLang="en-US" sz="2400" dirty="0">
              <a:solidFill>
                <a:srgbClr val="00B0F0"/>
              </a:solidFill>
              <a:latin typeface="楷体" pitchFamily="49" charset="-122"/>
              <a:ea typeface="楷体" pitchFamily="49" charset="-122"/>
            </a:endParaRPr>
          </a:p>
        </p:txBody>
      </p:sp>
      <p:sp>
        <p:nvSpPr>
          <p:cNvPr id="11" name="TextBox 10"/>
          <p:cNvSpPr txBox="1"/>
          <p:nvPr/>
        </p:nvSpPr>
        <p:spPr>
          <a:xfrm>
            <a:off x="357158" y="2857496"/>
            <a:ext cx="4929222" cy="3416320"/>
          </a:xfrm>
          <a:prstGeom prst="rect">
            <a:avLst/>
          </a:prstGeom>
          <a:noFill/>
        </p:spPr>
        <p:txBody>
          <a:bodyPr wrap="square" rtlCol="0">
            <a:spAutoFit/>
          </a:bodyPr>
          <a:lstStyle/>
          <a:p>
            <a:r>
              <a:rPr lang="zh-CN" altLang="en-US" sz="2400" dirty="0" smtClean="0">
                <a:latin typeface="楷体" pitchFamily="49" charset="-122"/>
                <a:ea typeface="楷体" pitchFamily="49" charset="-122"/>
              </a:rPr>
              <a:t>形状不规则的工具可使用</a:t>
            </a:r>
            <a:r>
              <a:rPr lang="en-US" sz="2400" dirty="0" smtClean="0">
                <a:latin typeface="楷体" pitchFamily="49" charset="-122"/>
                <a:ea typeface="楷体" pitchFamily="49" charset="-122"/>
              </a:rPr>
              <a:t>4</a:t>
            </a:r>
            <a:r>
              <a:rPr lang="zh-CN" altLang="en-US" sz="2400" dirty="0" smtClean="0">
                <a:latin typeface="楷体" pitchFamily="49" charset="-122"/>
                <a:ea typeface="楷体" pitchFamily="49" charset="-122"/>
              </a:rPr>
              <a:t>个点来标定新工具坐标系的工具中心点（</a:t>
            </a:r>
            <a:r>
              <a:rPr lang="en-US" sz="2400" dirty="0" smtClean="0">
                <a:latin typeface="楷体" pitchFamily="49" charset="-122"/>
                <a:ea typeface="楷体" pitchFamily="49" charset="-122"/>
              </a:rPr>
              <a:t>TCP</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若需改变坐标系方向，再加 两个方向延伸点标定坐标系方向，即</a:t>
            </a:r>
            <a:r>
              <a:rPr lang="en-US" sz="2400" dirty="0" smtClean="0">
                <a:latin typeface="楷体" pitchFamily="49" charset="-122"/>
                <a:ea typeface="楷体" pitchFamily="49" charset="-122"/>
              </a:rPr>
              <a:t>6</a:t>
            </a:r>
            <a:r>
              <a:rPr lang="zh-CN" altLang="en-US" sz="2400" dirty="0" smtClean="0">
                <a:latin typeface="楷体" pitchFamily="49" charset="-122"/>
                <a:ea typeface="楷体" pitchFamily="49" charset="-122"/>
              </a:rPr>
              <a:t>点标定法。</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若对</a:t>
            </a:r>
            <a:r>
              <a:rPr lang="en-US" sz="2400" dirty="0" smtClean="0">
                <a:latin typeface="楷体" pitchFamily="49" charset="-122"/>
                <a:ea typeface="楷体" pitchFamily="49" charset="-122"/>
              </a:rPr>
              <a:t>TCP</a:t>
            </a:r>
            <a:r>
              <a:rPr lang="zh-CN" altLang="en-US" sz="2400" dirty="0" smtClean="0">
                <a:latin typeface="楷体" pitchFamily="49" charset="-122"/>
                <a:ea typeface="楷体" pitchFamily="49" charset="-122"/>
              </a:rPr>
              <a:t>精度要求较高，标定坐标系原点时可以采用更多的点位（最多</a:t>
            </a:r>
            <a:r>
              <a:rPr lang="en-US" sz="2400" dirty="0" smtClean="0">
                <a:latin typeface="楷体" pitchFamily="49" charset="-122"/>
                <a:ea typeface="楷体" pitchFamily="49" charset="-122"/>
              </a:rPr>
              <a:t>9</a:t>
            </a:r>
            <a:r>
              <a:rPr lang="zh-CN" altLang="en-US" sz="2400" dirty="0" smtClean="0">
                <a:latin typeface="楷体" pitchFamily="49" charset="-122"/>
                <a:ea typeface="楷体" pitchFamily="49" charset="-122"/>
              </a:rPr>
              <a:t>个点）</a:t>
            </a:r>
            <a:endParaRPr lang="zh-CN" altLang="en-US" sz="2400" dirty="0">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592935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）计时指令的应用</a:t>
            </a:r>
          </a:p>
        </p:txBody>
      </p:sp>
      <p:sp>
        <p:nvSpPr>
          <p:cNvPr id="8" name="TextBox 7"/>
          <p:cNvSpPr txBox="1"/>
          <p:nvPr/>
        </p:nvSpPr>
        <p:spPr>
          <a:xfrm>
            <a:off x="428596" y="2143116"/>
            <a:ext cx="8715404" cy="461665"/>
          </a:xfrm>
          <a:prstGeom prst="rect">
            <a:avLst/>
          </a:prstGeom>
          <a:noFill/>
        </p:spPr>
        <p:txBody>
          <a:bodyPr wrap="square" rtlCol="0">
            <a:spAutoFit/>
          </a:bodyPr>
          <a:lstStyle/>
          <a:p>
            <a:r>
              <a:rPr lang="zh-CN" altLang="en-US" sz="2400" dirty="0" smtClean="0"/>
              <a:t>时钟数据</a:t>
            </a:r>
            <a:r>
              <a:rPr lang="zh-CN" altLang="en-US" sz="2400" dirty="0" smtClean="0">
                <a:solidFill>
                  <a:srgbClr val="FF0000"/>
                </a:solidFill>
              </a:rPr>
              <a:t>“</a:t>
            </a:r>
            <a:r>
              <a:rPr lang="en-US" sz="2400" dirty="0" smtClean="0">
                <a:solidFill>
                  <a:srgbClr val="FF0000"/>
                </a:solidFill>
              </a:rPr>
              <a:t>Clock</a:t>
            </a:r>
            <a:r>
              <a:rPr lang="zh-CN" altLang="en-US" sz="2400" dirty="0" smtClean="0">
                <a:solidFill>
                  <a:srgbClr val="FF0000"/>
                </a:solidFill>
              </a:rPr>
              <a:t>”</a:t>
            </a:r>
            <a:r>
              <a:rPr lang="zh-CN" altLang="en-US" sz="2400" dirty="0" smtClean="0"/>
              <a:t>必须定义为变量类型，最小计时单位为</a:t>
            </a:r>
            <a:r>
              <a:rPr lang="en-US" sz="2400" dirty="0" smtClean="0"/>
              <a:t>1</a:t>
            </a:r>
            <a:r>
              <a:rPr lang="en-US" altLang="zh-CN" sz="2400" dirty="0" smtClean="0"/>
              <a:t>m</a:t>
            </a:r>
            <a:r>
              <a:rPr lang="en-US" sz="2400" dirty="0" smtClean="0"/>
              <a:t>s</a:t>
            </a:r>
            <a:r>
              <a:rPr lang="zh-CN" altLang="en-US" sz="2400" dirty="0" smtClean="0"/>
              <a:t>；</a:t>
            </a:r>
            <a:endParaRPr lang="zh-CN" altLang="en-US" sz="2400" dirty="0"/>
          </a:p>
        </p:txBody>
      </p:sp>
      <p:sp>
        <p:nvSpPr>
          <p:cNvPr id="9" name="TextBox 8"/>
          <p:cNvSpPr txBox="1"/>
          <p:nvPr/>
        </p:nvSpPr>
        <p:spPr>
          <a:xfrm>
            <a:off x="2428860" y="2786058"/>
            <a:ext cx="6357982" cy="830997"/>
          </a:xfrm>
          <a:prstGeom prst="rect">
            <a:avLst/>
          </a:prstGeom>
          <a:noFill/>
        </p:spPr>
        <p:txBody>
          <a:bodyPr wrap="square" rtlCol="0">
            <a:spAutoFit/>
          </a:bodyPr>
          <a:lstStyle/>
          <a:p>
            <a:r>
              <a:rPr lang="en-US" altLang="zh-CN" sz="2400" dirty="0" err="1" smtClean="0"/>
              <a:t>ClkStart</a:t>
            </a:r>
            <a:r>
              <a:rPr lang="zh-CN" altLang="en-US" sz="2400" dirty="0" smtClean="0"/>
              <a:t>： 开始计时  ；</a:t>
            </a:r>
            <a:r>
              <a:rPr lang="en-US" altLang="zh-CN" sz="2400" dirty="0" err="1" smtClean="0"/>
              <a:t>ClkStop</a:t>
            </a:r>
            <a:r>
              <a:rPr lang="zh-CN" altLang="en-US" sz="2400" dirty="0" smtClean="0"/>
              <a:t>：  停止计时；</a:t>
            </a:r>
          </a:p>
          <a:p>
            <a:r>
              <a:rPr lang="en-US" altLang="zh-CN" sz="2400" dirty="0" err="1" smtClean="0"/>
              <a:t>ClkReset</a:t>
            </a:r>
            <a:r>
              <a:rPr lang="zh-CN" altLang="en-US" sz="2400" dirty="0" smtClean="0"/>
              <a:t>：时钟复位  ；</a:t>
            </a:r>
            <a:r>
              <a:rPr lang="en-US" altLang="zh-CN" sz="2400" dirty="0" err="1" smtClean="0"/>
              <a:t>ClkRead</a:t>
            </a:r>
            <a:r>
              <a:rPr lang="zh-CN" altLang="en-US" sz="2400" dirty="0" smtClean="0"/>
              <a:t>：读取时钟数值。</a:t>
            </a:r>
            <a:endParaRPr lang="zh-CN" altLang="en-US" sz="2400" dirty="0"/>
          </a:p>
        </p:txBody>
      </p:sp>
      <p:sp>
        <p:nvSpPr>
          <p:cNvPr id="10" name="TextBox 9"/>
          <p:cNvSpPr txBox="1"/>
          <p:nvPr/>
        </p:nvSpPr>
        <p:spPr>
          <a:xfrm>
            <a:off x="2428860" y="3714752"/>
            <a:ext cx="4214842" cy="3170099"/>
          </a:xfrm>
          <a:prstGeom prst="rect">
            <a:avLst/>
          </a:prstGeom>
          <a:noFill/>
        </p:spPr>
        <p:txBody>
          <a:bodyPr wrap="square" rtlCol="0">
            <a:spAutoFit/>
          </a:bodyPr>
          <a:lstStyle/>
          <a:p>
            <a:r>
              <a:rPr lang="en-US" altLang="zh-CN" sz="2000" dirty="0" smtClean="0">
                <a:latin typeface="楷体" pitchFamily="49" charset="-122"/>
                <a:ea typeface="楷体" pitchFamily="49" charset="-122"/>
              </a:rPr>
              <a:t>VAR clock clock1;</a:t>
            </a:r>
          </a:p>
          <a:p>
            <a:r>
              <a:rPr lang="en-US" altLang="zh-CN" sz="2000" dirty="0" smtClean="0">
                <a:latin typeface="楷体" pitchFamily="49" charset="-122"/>
                <a:ea typeface="楷体" pitchFamily="49" charset="-122"/>
              </a:rPr>
              <a:t>PERS num </a:t>
            </a:r>
            <a:r>
              <a:rPr lang="en-US" altLang="zh-CN" sz="2000" dirty="0" err="1" smtClean="0">
                <a:latin typeface="楷体" pitchFamily="49" charset="-122"/>
                <a:ea typeface="楷体" pitchFamily="49" charset="-122"/>
              </a:rPr>
              <a:t>CycleTime</a:t>
            </a:r>
            <a:r>
              <a:rPr lang="en-US" altLang="zh-CN" sz="2000" dirty="0" smtClean="0">
                <a:latin typeface="楷体" pitchFamily="49" charset="-122"/>
                <a:ea typeface="楷体" pitchFamily="49" charset="-122"/>
              </a:rPr>
              <a:t>;</a:t>
            </a:r>
          </a:p>
          <a:p>
            <a:r>
              <a:rPr lang="en-US" altLang="zh-CN" sz="2000" dirty="0" smtClean="0">
                <a:latin typeface="楷体" pitchFamily="49" charset="-122"/>
                <a:ea typeface="楷体" pitchFamily="49" charset="-122"/>
              </a:rPr>
              <a:t>PROC </a:t>
            </a:r>
            <a:r>
              <a:rPr lang="en-US" altLang="zh-CN" sz="2000" dirty="0" err="1" smtClean="0">
                <a:latin typeface="楷体" pitchFamily="49" charset="-122"/>
                <a:ea typeface="楷体" pitchFamily="49" charset="-122"/>
              </a:rPr>
              <a:t>rMove</a:t>
            </a:r>
            <a:r>
              <a:rPr lang="en-US" altLang="zh-CN" sz="2000" dirty="0" smtClean="0">
                <a:latin typeface="楷体" pitchFamily="49" charset="-122"/>
                <a:ea typeface="楷体" pitchFamily="49" charset="-122"/>
              </a:rPr>
              <a:t>()</a:t>
            </a:r>
          </a:p>
          <a:p>
            <a:r>
              <a:rPr lang="en-US" altLang="zh-CN" sz="2000" dirty="0" err="1" smtClean="0">
                <a:latin typeface="楷体" pitchFamily="49" charset="-122"/>
                <a:ea typeface="楷体" pitchFamily="49" charset="-122"/>
              </a:rPr>
              <a:t>MoveL</a:t>
            </a:r>
            <a:r>
              <a:rPr lang="en-US" altLang="zh-CN" sz="2000" dirty="0" smtClean="0">
                <a:latin typeface="楷体" pitchFamily="49" charset="-122"/>
                <a:ea typeface="楷体" pitchFamily="49" charset="-122"/>
              </a:rPr>
              <a:t> p1,v100,fine,tool0;</a:t>
            </a:r>
          </a:p>
          <a:p>
            <a:r>
              <a:rPr lang="en-US" altLang="zh-CN" sz="2000" dirty="0" err="1" smtClean="0">
                <a:latin typeface="楷体" pitchFamily="49" charset="-122"/>
                <a:ea typeface="楷体" pitchFamily="49" charset="-122"/>
              </a:rPr>
              <a:t>ClkReset</a:t>
            </a:r>
            <a:r>
              <a:rPr lang="en-US" altLang="zh-CN" sz="2000" dirty="0" smtClean="0">
                <a:latin typeface="楷体" pitchFamily="49" charset="-122"/>
                <a:ea typeface="楷体" pitchFamily="49" charset="-122"/>
              </a:rPr>
              <a:t> clock1;</a:t>
            </a:r>
          </a:p>
          <a:p>
            <a:r>
              <a:rPr lang="en-US" altLang="zh-CN" sz="2000" dirty="0" err="1" smtClean="0">
                <a:latin typeface="楷体" pitchFamily="49" charset="-122"/>
                <a:ea typeface="楷体" pitchFamily="49" charset="-122"/>
              </a:rPr>
              <a:t>ClkStart</a:t>
            </a:r>
            <a:r>
              <a:rPr lang="en-US" altLang="zh-CN" sz="2000" dirty="0" smtClean="0">
                <a:latin typeface="楷体" pitchFamily="49" charset="-122"/>
                <a:ea typeface="楷体" pitchFamily="49" charset="-122"/>
              </a:rPr>
              <a:t> clock1;</a:t>
            </a:r>
          </a:p>
          <a:p>
            <a:r>
              <a:rPr lang="en-US" altLang="zh-CN" sz="2000" dirty="0" err="1" smtClean="0">
                <a:latin typeface="楷体" pitchFamily="49" charset="-122"/>
                <a:ea typeface="楷体" pitchFamily="49" charset="-122"/>
              </a:rPr>
              <a:t>MoveL</a:t>
            </a:r>
            <a:r>
              <a:rPr lang="en-US" altLang="zh-CN" sz="2000" dirty="0" smtClean="0">
                <a:latin typeface="楷体" pitchFamily="49" charset="-122"/>
                <a:ea typeface="楷体" pitchFamily="49" charset="-122"/>
              </a:rPr>
              <a:t> p2,v100,fine,tool0;</a:t>
            </a:r>
          </a:p>
          <a:p>
            <a:r>
              <a:rPr lang="en-US" altLang="zh-CN" sz="2000" dirty="0" err="1" smtClean="0">
                <a:latin typeface="楷体" pitchFamily="49" charset="-122"/>
                <a:ea typeface="楷体" pitchFamily="49" charset="-122"/>
              </a:rPr>
              <a:t>ClkStop</a:t>
            </a:r>
            <a:r>
              <a:rPr lang="en-US" altLang="zh-CN" sz="2000" dirty="0" smtClean="0">
                <a:latin typeface="楷体" pitchFamily="49" charset="-122"/>
                <a:ea typeface="楷体" pitchFamily="49" charset="-122"/>
              </a:rPr>
              <a:t> clock1;</a:t>
            </a:r>
          </a:p>
          <a:p>
            <a:r>
              <a:rPr lang="en-US" altLang="zh-CN" sz="2000" dirty="0" err="1" smtClean="0">
                <a:latin typeface="楷体" pitchFamily="49" charset="-122"/>
                <a:ea typeface="楷体" pitchFamily="49" charset="-122"/>
              </a:rPr>
              <a:t>CycleTime</a:t>
            </a:r>
            <a:r>
              <a:rPr lang="en-US" altLang="zh-CN" sz="2000" dirty="0" smtClean="0">
                <a:latin typeface="楷体" pitchFamily="49" charset="-122"/>
                <a:ea typeface="楷体" pitchFamily="49" charset="-122"/>
              </a:rPr>
              <a:t> :=</a:t>
            </a:r>
            <a:r>
              <a:rPr lang="en-US" altLang="zh-CN" sz="2000" dirty="0" err="1" smtClean="0">
                <a:latin typeface="楷体" pitchFamily="49" charset="-122"/>
                <a:ea typeface="楷体" pitchFamily="49" charset="-122"/>
              </a:rPr>
              <a:t>ClkRead</a:t>
            </a:r>
            <a:r>
              <a:rPr lang="en-US" altLang="zh-CN" sz="2000" dirty="0" smtClean="0">
                <a:latin typeface="楷体" pitchFamily="49" charset="-122"/>
                <a:ea typeface="楷体" pitchFamily="49" charset="-122"/>
              </a:rPr>
              <a:t>(clock1);</a:t>
            </a:r>
          </a:p>
          <a:p>
            <a:r>
              <a:rPr lang="en-US" altLang="zh-CN" sz="2000" dirty="0" smtClean="0">
                <a:latin typeface="楷体" pitchFamily="49" charset="-122"/>
                <a:ea typeface="楷体" pitchFamily="49" charset="-122"/>
              </a:rPr>
              <a:t>ENDPROC</a:t>
            </a:r>
            <a:endParaRPr lang="zh-CN" altLang="en-US" sz="2000" dirty="0">
              <a:latin typeface="楷体" pitchFamily="49" charset="-122"/>
              <a:ea typeface="楷体" pitchFamily="49" charset="-122"/>
            </a:endParaRPr>
          </a:p>
        </p:txBody>
      </p:sp>
      <p:sp>
        <p:nvSpPr>
          <p:cNvPr id="11" name="矩形 10"/>
          <p:cNvSpPr/>
          <p:nvPr/>
        </p:nvSpPr>
        <p:spPr>
          <a:xfrm>
            <a:off x="571472" y="2786058"/>
            <a:ext cx="8572528"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endParaRPr lang="en-US" altLang="zh-CN" sz="2400" dirty="0" smtClean="0">
              <a:latin typeface="楷体" pitchFamily="49" charset="-122"/>
              <a:ea typeface="楷体" pitchFamily="49" charset="-122"/>
            </a:endParaRPr>
          </a:p>
        </p:txBody>
      </p:sp>
      <p:sp>
        <p:nvSpPr>
          <p:cNvPr id="12" name="矩形 11"/>
          <p:cNvSpPr/>
          <p:nvPr/>
        </p:nvSpPr>
        <p:spPr>
          <a:xfrm>
            <a:off x="571472" y="3714752"/>
            <a:ext cx="1714512" cy="461665"/>
          </a:xfrm>
          <a:prstGeom prst="rect">
            <a:avLst/>
          </a:prstGeom>
        </p:spPr>
        <p:txBody>
          <a:bodyPr wrap="square">
            <a:spAutoFit/>
          </a:bodyPr>
          <a:lstStyle/>
          <a:p>
            <a:r>
              <a:rPr lang="zh-CN" altLang="en-US" sz="2400" b="1" dirty="0" smtClean="0">
                <a:solidFill>
                  <a:srgbClr val="C00000"/>
                </a:solidFill>
                <a:latin typeface="楷体" pitchFamily="49" charset="-122"/>
                <a:ea typeface="楷体" pitchFamily="49" charset="-122"/>
              </a:rPr>
              <a:t>应用举例：</a:t>
            </a:r>
            <a:endParaRPr lang="en-US" altLang="zh-CN" sz="2400" dirty="0" smtClean="0">
              <a:solidFill>
                <a:srgbClr val="C00000"/>
              </a:solidFill>
              <a:latin typeface="楷体" pitchFamily="49" charset="-122"/>
              <a:ea typeface="楷体" pitchFamily="49" charset="-122"/>
            </a:endParaRPr>
          </a:p>
        </p:txBody>
      </p:sp>
      <p:sp>
        <p:nvSpPr>
          <p:cNvPr id="13" name="TextBox 12"/>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12"/>
          <p:cNvSpPr txBox="1"/>
          <p:nvPr/>
        </p:nvSpPr>
        <p:spPr>
          <a:xfrm>
            <a:off x="1357290" y="2428868"/>
            <a:ext cx="7143800" cy="2308324"/>
          </a:xfrm>
          <a:prstGeom prst="rect">
            <a:avLst/>
          </a:prstGeom>
          <a:noFill/>
        </p:spPr>
        <p:txBody>
          <a:bodyPr wrap="square" rtlCol="0">
            <a:spAutoFit/>
          </a:bodyPr>
          <a:lstStyle/>
          <a:p>
            <a:pPr>
              <a:lnSpc>
                <a:spcPct val="150000"/>
              </a:lnSpc>
            </a:pPr>
            <a:r>
              <a:rPr lang="zh-CN" altLang="en-US" sz="2400" dirty="0" smtClean="0">
                <a:latin typeface="楷体" pitchFamily="49" charset="-122"/>
                <a:ea typeface="楷体" pitchFamily="49" charset="-122"/>
              </a:rPr>
              <a:t>机器人到达</a:t>
            </a:r>
            <a:r>
              <a:rPr lang="en-US" sz="2400" dirty="0" smtClean="0">
                <a:latin typeface="楷体" pitchFamily="49" charset="-122"/>
                <a:ea typeface="楷体" pitchFamily="49" charset="-122"/>
              </a:rPr>
              <a:t>p1</a:t>
            </a:r>
            <a:r>
              <a:rPr lang="zh-CN" altLang="en-US" sz="2400" dirty="0" smtClean="0">
                <a:latin typeface="楷体" pitchFamily="49" charset="-122"/>
                <a:ea typeface="楷体" pitchFamily="49" charset="-122"/>
              </a:rPr>
              <a:t>点后开始计时，到达</a:t>
            </a:r>
            <a:r>
              <a:rPr lang="en-US" sz="2400" dirty="0" smtClean="0">
                <a:latin typeface="楷体" pitchFamily="49" charset="-122"/>
                <a:ea typeface="楷体" pitchFamily="49" charset="-122"/>
              </a:rPr>
              <a:t>p2</a:t>
            </a:r>
            <a:r>
              <a:rPr lang="zh-CN" altLang="en-US" sz="2400" dirty="0" smtClean="0">
                <a:latin typeface="楷体" pitchFamily="49" charset="-122"/>
                <a:ea typeface="楷体" pitchFamily="49" charset="-122"/>
              </a:rPr>
              <a:t>点后停止计时，之后利用</a:t>
            </a:r>
            <a:r>
              <a:rPr lang="en-US" sz="2400" dirty="0" err="1" smtClean="0">
                <a:latin typeface="楷体" pitchFamily="49" charset="-122"/>
                <a:ea typeface="楷体" pitchFamily="49" charset="-122"/>
              </a:rPr>
              <a:t>ClkRead</a:t>
            </a:r>
            <a:r>
              <a:rPr lang="zh-CN" altLang="en-US" sz="2400" dirty="0" smtClean="0">
                <a:latin typeface="楷体" pitchFamily="49" charset="-122"/>
                <a:ea typeface="楷体" pitchFamily="49" charset="-122"/>
              </a:rPr>
              <a:t>读取当前时钟数值，并将其赋值给数值型变量</a:t>
            </a:r>
            <a:r>
              <a:rPr lang="en-US" sz="2400" dirty="0" err="1" smtClean="0">
                <a:latin typeface="楷体" pitchFamily="49" charset="-122"/>
                <a:ea typeface="楷体" pitchFamily="49" charset="-122"/>
              </a:rPr>
              <a:t>CycleTime</a:t>
            </a:r>
            <a:r>
              <a:rPr lang="zh-CN" altLang="en-US" sz="2400" dirty="0" smtClean="0">
                <a:latin typeface="楷体" pitchFamily="49" charset="-122"/>
                <a:ea typeface="楷体" pitchFamily="49" charset="-122"/>
              </a:rPr>
              <a:t>，则当前</a:t>
            </a:r>
            <a:r>
              <a:rPr lang="en-US" sz="2400" dirty="0" err="1" smtClean="0">
                <a:latin typeface="楷体" pitchFamily="49" charset="-122"/>
                <a:ea typeface="楷体" pitchFamily="49" charset="-122"/>
              </a:rPr>
              <a:t>CycleTime</a:t>
            </a:r>
            <a:r>
              <a:rPr lang="zh-CN" altLang="en-US" sz="2400" dirty="0" smtClean="0">
                <a:latin typeface="楷体" pitchFamily="49" charset="-122"/>
                <a:ea typeface="楷体" pitchFamily="49" charset="-122"/>
              </a:rPr>
              <a:t>的值即为机器人从</a:t>
            </a:r>
            <a:r>
              <a:rPr lang="en-US" sz="2400" dirty="0" smtClean="0">
                <a:latin typeface="楷体" pitchFamily="49" charset="-122"/>
                <a:ea typeface="楷体" pitchFamily="49" charset="-122"/>
              </a:rPr>
              <a:t>p1</a:t>
            </a:r>
            <a:r>
              <a:rPr lang="zh-CN" altLang="en-US" sz="2400" dirty="0" smtClean="0">
                <a:latin typeface="楷体" pitchFamily="49" charset="-122"/>
                <a:ea typeface="楷体" pitchFamily="49" charset="-122"/>
              </a:rPr>
              <a:t>点到</a:t>
            </a:r>
            <a:r>
              <a:rPr lang="en-US" sz="2400" dirty="0" smtClean="0">
                <a:latin typeface="楷体" pitchFamily="49" charset="-122"/>
                <a:ea typeface="楷体" pitchFamily="49" charset="-122"/>
              </a:rPr>
              <a:t>p2</a:t>
            </a:r>
            <a:r>
              <a:rPr lang="zh-CN" altLang="en-US" sz="2400" dirty="0" smtClean="0">
                <a:latin typeface="楷体" pitchFamily="49" charset="-122"/>
                <a:ea typeface="楷体" pitchFamily="49" charset="-122"/>
              </a:rPr>
              <a:t>点的运动时间。</a:t>
            </a:r>
            <a:endParaRPr lang="zh-CN" altLang="en-US" sz="2400" dirty="0">
              <a:latin typeface="楷体" pitchFamily="49" charset="-122"/>
              <a:ea typeface="楷体" pitchFamily="49" charset="-122"/>
            </a:endParaRPr>
          </a:p>
        </p:txBody>
      </p:sp>
      <p:sp>
        <p:nvSpPr>
          <p:cNvPr id="14" name="TextBox 13"/>
          <p:cNvSpPr txBox="1"/>
          <p:nvPr/>
        </p:nvSpPr>
        <p:spPr>
          <a:xfrm>
            <a:off x="714348" y="1714488"/>
            <a:ext cx="1857388" cy="461665"/>
          </a:xfrm>
          <a:prstGeom prst="rect">
            <a:avLst/>
          </a:prstGeom>
          <a:noFill/>
        </p:spPr>
        <p:txBody>
          <a:bodyPr wrap="square" rtlCol="0">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400" dirty="0" smtClean="0">
              <a:latin typeface="楷体" pitchFamily="49" charset="-122"/>
              <a:ea typeface="楷体" pitchFamily="49" charset="-122"/>
            </a:endParaRPr>
          </a:p>
        </p:txBody>
      </p:sp>
      <p:sp>
        <p:nvSpPr>
          <p:cNvPr id="6" name="TextBox 5"/>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214282" y="1357298"/>
            <a:ext cx="5929354"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）人机交互指令</a:t>
            </a:r>
          </a:p>
        </p:txBody>
      </p:sp>
      <p:sp>
        <p:nvSpPr>
          <p:cNvPr id="9" name="TextBox 8"/>
          <p:cNvSpPr txBox="1"/>
          <p:nvPr/>
        </p:nvSpPr>
        <p:spPr>
          <a:xfrm>
            <a:off x="1071538" y="2000240"/>
            <a:ext cx="8072462" cy="523220"/>
          </a:xfrm>
          <a:prstGeom prst="rect">
            <a:avLst/>
          </a:prstGeom>
          <a:noFill/>
        </p:spPr>
        <p:txBody>
          <a:bodyPr wrap="square" rtlCol="0">
            <a:spAutoFit/>
          </a:bodyPr>
          <a:lstStyle/>
          <a:p>
            <a:r>
              <a:rPr lang="zh-CN" altLang="en-US" sz="2800" b="1" dirty="0" smtClean="0">
                <a:solidFill>
                  <a:srgbClr val="FF0000"/>
                </a:solidFill>
                <a:latin typeface="楷体" pitchFamily="49" charset="-122"/>
                <a:ea typeface="楷体" pitchFamily="49" charset="-122"/>
              </a:rPr>
              <a:t>人机交互指令的作用：</a:t>
            </a:r>
            <a:r>
              <a:rPr lang="zh-CN" altLang="en-US" sz="2400" dirty="0" smtClean="0"/>
              <a:t>显示当前信息或者人工选择确认</a:t>
            </a:r>
            <a:endParaRPr lang="zh-CN" altLang="en-US" sz="2400" b="1" dirty="0" smtClean="0">
              <a:solidFill>
                <a:srgbClr val="FF0000"/>
              </a:solidFill>
              <a:latin typeface="楷体" pitchFamily="49" charset="-122"/>
              <a:ea typeface="楷体" pitchFamily="49" charset="-122"/>
            </a:endParaRPr>
          </a:p>
        </p:txBody>
      </p:sp>
      <p:sp>
        <p:nvSpPr>
          <p:cNvPr id="10" name="TextBox 9"/>
          <p:cNvSpPr txBox="1"/>
          <p:nvPr/>
        </p:nvSpPr>
        <p:spPr>
          <a:xfrm>
            <a:off x="2786050" y="4643446"/>
            <a:ext cx="5715040" cy="1200329"/>
          </a:xfrm>
          <a:prstGeom prst="rect">
            <a:avLst/>
          </a:prstGeom>
          <a:noFill/>
        </p:spPr>
        <p:txBody>
          <a:bodyPr wrap="square" rtlCol="0">
            <a:spAutoFit/>
          </a:bodyPr>
          <a:lstStyle/>
          <a:p>
            <a:r>
              <a:rPr lang="zh-CN" altLang="en-US" sz="2400" dirty="0" smtClean="0"/>
              <a:t>若对应数值型数据</a:t>
            </a:r>
            <a:r>
              <a:rPr lang="en-US" altLang="zh-CN" sz="2400" dirty="0" err="1" smtClean="0"/>
              <a:t>cycletime</a:t>
            </a:r>
            <a:r>
              <a:rPr lang="en-US" altLang="zh-CN" sz="2400" dirty="0" smtClean="0"/>
              <a:t> </a:t>
            </a:r>
            <a:r>
              <a:rPr lang="zh-CN" altLang="en-US" sz="2400" dirty="0" smtClean="0"/>
              <a:t>的数值为</a:t>
            </a:r>
            <a:r>
              <a:rPr lang="en-US" altLang="zh-CN" sz="2400" dirty="0" smtClean="0"/>
              <a:t>5</a:t>
            </a:r>
            <a:r>
              <a:rPr lang="zh-CN" altLang="en-US" sz="2400" dirty="0" smtClean="0"/>
              <a:t>，运行该指令，则示教器屏幕上会显示“</a:t>
            </a:r>
            <a:r>
              <a:rPr lang="en-US" altLang="zh-CN" sz="2400" dirty="0" err="1" smtClean="0"/>
              <a:t>Thelast</a:t>
            </a:r>
            <a:r>
              <a:rPr lang="en-US" altLang="zh-CN" sz="2400" dirty="0" smtClean="0"/>
              <a:t> cycle time is 5”</a:t>
            </a:r>
            <a:r>
              <a:rPr lang="zh-CN" altLang="en-US" sz="2400" dirty="0" smtClean="0"/>
              <a:t>。</a:t>
            </a:r>
            <a:endParaRPr lang="zh-CN" altLang="en-US" sz="2400" dirty="0"/>
          </a:p>
        </p:txBody>
      </p:sp>
      <p:sp>
        <p:nvSpPr>
          <p:cNvPr id="11" name="矩形 10"/>
          <p:cNvSpPr/>
          <p:nvPr/>
        </p:nvSpPr>
        <p:spPr>
          <a:xfrm>
            <a:off x="1142976" y="3357562"/>
            <a:ext cx="7715304"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 </a:t>
            </a:r>
            <a:r>
              <a:rPr lang="zh-CN" altLang="en-US" sz="2400" dirty="0" smtClean="0"/>
              <a:t>将字符串显示在示教器屏幕上</a:t>
            </a:r>
            <a:endParaRPr lang="en-US" altLang="zh-CN" sz="2400" dirty="0" smtClean="0">
              <a:solidFill>
                <a:srgbClr val="7030A0"/>
              </a:solidFill>
              <a:latin typeface="楷体" pitchFamily="49" charset="-122"/>
              <a:ea typeface="楷体" pitchFamily="49" charset="-122"/>
            </a:endParaRPr>
          </a:p>
        </p:txBody>
      </p:sp>
      <p:sp>
        <p:nvSpPr>
          <p:cNvPr id="13" name="TextBox 12"/>
          <p:cNvSpPr txBox="1"/>
          <p:nvPr/>
        </p:nvSpPr>
        <p:spPr>
          <a:xfrm>
            <a:off x="642910" y="2714620"/>
            <a:ext cx="3571900" cy="461665"/>
          </a:xfrm>
          <a:prstGeom prst="rect">
            <a:avLst/>
          </a:prstGeom>
          <a:noFill/>
        </p:spPr>
        <p:txBody>
          <a:bodyPr wrap="square" rtlCol="0">
            <a:spAutoFit/>
          </a:bodyPr>
          <a:lstStyle/>
          <a:p>
            <a:r>
              <a:rPr lang="en-US" altLang="zh-CN" sz="2400" b="1" dirty="0" smtClean="0">
                <a:solidFill>
                  <a:srgbClr val="7030A0"/>
                </a:solidFill>
                <a:latin typeface="Adobe 楷体 Std R" pitchFamily="18" charset="-122"/>
                <a:ea typeface="Adobe 楷体 Std R" pitchFamily="18" charset="-122"/>
              </a:rPr>
              <a:t>1</a:t>
            </a:r>
            <a:r>
              <a:rPr lang="zh-CN" altLang="en-US" sz="2400" b="1" dirty="0" smtClean="0">
                <a:solidFill>
                  <a:srgbClr val="7030A0"/>
                </a:solidFill>
                <a:latin typeface="Adobe 楷体 Std R" pitchFamily="18" charset="-122"/>
                <a:ea typeface="Adobe 楷体 Std R" pitchFamily="18" charset="-122"/>
              </a:rPr>
              <a:t>）写屏指令“</a:t>
            </a:r>
            <a:r>
              <a:rPr lang="en-US" altLang="zh-CN" sz="2400" b="1" dirty="0" err="1" smtClean="0">
                <a:solidFill>
                  <a:srgbClr val="7030A0"/>
                </a:solidFill>
                <a:latin typeface="Adobe 楷体 Std R" pitchFamily="18" charset="-122"/>
                <a:ea typeface="Adobe 楷体 Std R" pitchFamily="18" charset="-122"/>
              </a:rPr>
              <a:t>TPWrite</a:t>
            </a:r>
            <a:r>
              <a:rPr lang="en-US" altLang="zh-CN" sz="2400" b="1" dirty="0" smtClean="0">
                <a:solidFill>
                  <a:srgbClr val="7030A0"/>
                </a:solidFill>
                <a:latin typeface="Adobe 楷体 Std R" pitchFamily="18" charset="-122"/>
                <a:ea typeface="Adobe 楷体 Std R" pitchFamily="18" charset="-122"/>
              </a:rPr>
              <a:t>”</a:t>
            </a:r>
          </a:p>
        </p:txBody>
      </p:sp>
      <p:sp>
        <p:nvSpPr>
          <p:cNvPr id="14" name="矩形 13"/>
          <p:cNvSpPr/>
          <p:nvPr/>
        </p:nvSpPr>
        <p:spPr>
          <a:xfrm>
            <a:off x="1142976" y="3832215"/>
            <a:ext cx="8001024" cy="954107"/>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r>
              <a:rPr lang="en-US" altLang="zh-CN" sz="2400" dirty="0" err="1" smtClean="0"/>
              <a:t>TPWrite</a:t>
            </a:r>
            <a:r>
              <a:rPr lang="en-US" altLang="zh-CN" sz="2400" dirty="0" smtClean="0"/>
              <a:t> “The last cycle time is ”\Num:=</a:t>
            </a:r>
            <a:r>
              <a:rPr lang="en-US" altLang="zh-CN" sz="2400" dirty="0" err="1" smtClean="0"/>
              <a:t>cycletime</a:t>
            </a:r>
            <a:r>
              <a:rPr lang="en-US" altLang="zh-CN" sz="2400" dirty="0" smtClean="0"/>
              <a:t>;</a:t>
            </a:r>
          </a:p>
          <a:p>
            <a:endParaRPr lang="en-US" altLang="zh-CN" sz="2400" b="1" dirty="0" smtClean="0">
              <a:solidFill>
                <a:srgbClr val="7030A0"/>
              </a:solidFill>
              <a:latin typeface="楷体" pitchFamily="49" charset="-122"/>
              <a:ea typeface="楷体" pitchFamily="49" charset="-122"/>
            </a:endParaRPr>
          </a:p>
        </p:txBody>
      </p:sp>
      <p:sp>
        <p:nvSpPr>
          <p:cNvPr id="15" name="矩形 14"/>
          <p:cNvSpPr/>
          <p:nvPr/>
        </p:nvSpPr>
        <p:spPr>
          <a:xfrm>
            <a:off x="1142976" y="4610409"/>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2" name="TextBox 11"/>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1142976" y="2071678"/>
            <a:ext cx="7715304"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r>
              <a:rPr lang="zh-CN" altLang="en-US" sz="2400" dirty="0" smtClean="0"/>
              <a:t>通过键盘输入的方式对指定变量进行赋值</a:t>
            </a:r>
            <a:endParaRPr lang="en-US" altLang="zh-CN" sz="2400" dirty="0" smtClean="0">
              <a:solidFill>
                <a:srgbClr val="7030A0"/>
              </a:solidFill>
              <a:latin typeface="楷体" pitchFamily="49" charset="-122"/>
              <a:ea typeface="楷体" pitchFamily="49" charset="-122"/>
            </a:endParaRPr>
          </a:p>
        </p:txBody>
      </p:sp>
      <p:sp>
        <p:nvSpPr>
          <p:cNvPr id="13" name="TextBox 12"/>
          <p:cNvSpPr txBox="1"/>
          <p:nvPr/>
        </p:nvSpPr>
        <p:spPr>
          <a:xfrm>
            <a:off x="500034" y="1428736"/>
            <a:ext cx="6929486" cy="461665"/>
          </a:xfrm>
          <a:prstGeom prst="rect">
            <a:avLst/>
          </a:prstGeom>
          <a:noFill/>
        </p:spPr>
        <p:txBody>
          <a:bodyPr wrap="square" rtlCol="0">
            <a:spAutoFit/>
          </a:bodyPr>
          <a:lstStyle/>
          <a:p>
            <a:r>
              <a:rPr lang="en-US" altLang="zh-CN" sz="2400" b="1" dirty="0" smtClean="0">
                <a:solidFill>
                  <a:srgbClr val="7030A0"/>
                </a:solidFill>
                <a:latin typeface="Adobe 楷体 Std R" pitchFamily="18" charset="-122"/>
                <a:ea typeface="Adobe 楷体 Std R" pitchFamily="18" charset="-122"/>
              </a:rPr>
              <a:t>2</a:t>
            </a:r>
            <a:r>
              <a:rPr lang="zh-CN" altLang="en-US" sz="2400" b="1" dirty="0" smtClean="0">
                <a:solidFill>
                  <a:srgbClr val="7030A0"/>
                </a:solidFill>
                <a:latin typeface="Adobe 楷体 Std R" pitchFamily="18" charset="-122"/>
                <a:ea typeface="Adobe 楷体 Std R" pitchFamily="18" charset="-122"/>
              </a:rPr>
              <a:t>）示教器端人工输入数值指令“</a:t>
            </a:r>
            <a:r>
              <a:rPr lang="en-US" altLang="zh-CN" sz="2400" b="1" dirty="0" err="1" smtClean="0">
                <a:solidFill>
                  <a:srgbClr val="7030A0"/>
                </a:solidFill>
                <a:latin typeface="Adobe 楷体 Std R" pitchFamily="18" charset="-122"/>
                <a:ea typeface="Adobe 楷体 Std R" pitchFamily="18" charset="-122"/>
              </a:rPr>
              <a:t>TPReadNum</a:t>
            </a:r>
            <a:r>
              <a:rPr lang="en-US" altLang="zh-CN" sz="2400" b="1" dirty="0" smtClean="0">
                <a:solidFill>
                  <a:srgbClr val="7030A0"/>
                </a:solidFill>
                <a:latin typeface="Adobe 楷体 Std R" pitchFamily="18" charset="-122"/>
                <a:ea typeface="Adobe 楷体 Std R" pitchFamily="18" charset="-122"/>
              </a:rPr>
              <a:t>”</a:t>
            </a:r>
          </a:p>
        </p:txBody>
      </p:sp>
      <p:sp>
        <p:nvSpPr>
          <p:cNvPr id="14" name="矩形 13"/>
          <p:cNvSpPr/>
          <p:nvPr/>
        </p:nvSpPr>
        <p:spPr>
          <a:xfrm>
            <a:off x="1142976" y="2571744"/>
            <a:ext cx="1714512" cy="584775"/>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5" name="矩形 14"/>
          <p:cNvSpPr/>
          <p:nvPr/>
        </p:nvSpPr>
        <p:spPr>
          <a:xfrm>
            <a:off x="1142976" y="4396095"/>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2" name="TextBox 11"/>
          <p:cNvSpPr txBox="1"/>
          <p:nvPr/>
        </p:nvSpPr>
        <p:spPr>
          <a:xfrm>
            <a:off x="2786050" y="4309664"/>
            <a:ext cx="5643602" cy="1754326"/>
          </a:xfrm>
          <a:prstGeom prst="rect">
            <a:avLst/>
          </a:prstGeom>
          <a:noFill/>
        </p:spPr>
        <p:txBody>
          <a:bodyPr wrap="square" rtlCol="0">
            <a:spAutoFit/>
          </a:bodyPr>
          <a:lstStyle/>
          <a:p>
            <a:pPr>
              <a:lnSpc>
                <a:spcPct val="150000"/>
              </a:lnSpc>
            </a:pPr>
            <a:r>
              <a:rPr lang="zh-CN" altLang="en-US" sz="2400" dirty="0" smtClean="0"/>
              <a:t>运行该指令，示教器屏幕上会出现数值输入键盘，假设人工输入</a:t>
            </a:r>
            <a:r>
              <a:rPr lang="en-US" altLang="zh-CN" sz="2400" dirty="0" smtClean="0"/>
              <a:t>5</a:t>
            </a:r>
            <a:r>
              <a:rPr lang="zh-CN" altLang="en-US" sz="2400" dirty="0" smtClean="0"/>
              <a:t>，则对应的</a:t>
            </a:r>
            <a:r>
              <a:rPr lang="en-US" altLang="zh-CN" sz="2400" dirty="0" smtClean="0"/>
              <a:t>reg1</a:t>
            </a:r>
            <a:r>
              <a:rPr lang="zh-CN" altLang="en-US" sz="2400" dirty="0" smtClean="0"/>
              <a:t>被赋值为</a:t>
            </a:r>
            <a:r>
              <a:rPr lang="en-US" altLang="zh-CN" sz="2400" dirty="0" smtClean="0"/>
              <a:t>5</a:t>
            </a:r>
            <a:r>
              <a:rPr lang="zh-CN" altLang="en-US" sz="2400" dirty="0" smtClean="0"/>
              <a:t>。</a:t>
            </a:r>
            <a:endParaRPr lang="zh-CN" altLang="en-US" sz="2400" dirty="0"/>
          </a:p>
        </p:txBody>
      </p:sp>
      <p:sp>
        <p:nvSpPr>
          <p:cNvPr id="16" name="TextBox 15"/>
          <p:cNvSpPr txBox="1"/>
          <p:nvPr/>
        </p:nvSpPr>
        <p:spPr>
          <a:xfrm>
            <a:off x="214282" y="3500438"/>
            <a:ext cx="8929718" cy="461665"/>
          </a:xfrm>
          <a:prstGeom prst="rect">
            <a:avLst/>
          </a:prstGeom>
          <a:noFill/>
        </p:spPr>
        <p:txBody>
          <a:bodyPr wrap="square" rtlCol="0">
            <a:spAutoFit/>
          </a:bodyPr>
          <a:lstStyle/>
          <a:p>
            <a:r>
              <a:rPr lang="en-US" altLang="zh-CN" sz="2400" dirty="0" err="1" smtClean="0">
                <a:latin typeface="+mn-ea"/>
              </a:rPr>
              <a:t>TPReadNum</a:t>
            </a:r>
            <a:r>
              <a:rPr lang="en-US" altLang="zh-CN" sz="2400" dirty="0" smtClean="0">
                <a:latin typeface="+mn-ea"/>
              </a:rPr>
              <a:t> reg1,”how many products should be produced ?”;</a:t>
            </a:r>
            <a:endParaRPr lang="zh-CN" altLang="en-US" sz="2400" dirty="0">
              <a:latin typeface="+mn-ea"/>
            </a:endParaRPr>
          </a:p>
        </p:txBody>
      </p:sp>
      <p:sp>
        <p:nvSpPr>
          <p:cNvPr id="10" name="TextBox 9"/>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428736"/>
            <a:ext cx="8643966" cy="461665"/>
          </a:xfrm>
          <a:prstGeom prst="rect">
            <a:avLst/>
          </a:prstGeom>
          <a:noFill/>
        </p:spPr>
        <p:txBody>
          <a:bodyPr wrap="square" rtlCol="0">
            <a:spAutoFit/>
          </a:bodyPr>
          <a:lstStyle/>
          <a:p>
            <a:r>
              <a:rPr lang="en-US" altLang="zh-CN" sz="2400" b="1" dirty="0" smtClean="0">
                <a:solidFill>
                  <a:srgbClr val="7030A0"/>
                </a:solidFill>
                <a:latin typeface="Adobe 楷体 Std R" pitchFamily="18" charset="-122"/>
                <a:ea typeface="Adobe 楷体 Std R" pitchFamily="18" charset="-122"/>
              </a:rPr>
              <a:t>3</a:t>
            </a:r>
            <a:r>
              <a:rPr lang="zh-CN" altLang="en-US" sz="2400" b="1" dirty="0" smtClean="0">
                <a:solidFill>
                  <a:srgbClr val="7030A0"/>
                </a:solidFill>
                <a:latin typeface="Adobe 楷体 Std R" pitchFamily="18" charset="-122"/>
                <a:ea typeface="Adobe 楷体 Std R" pitchFamily="18" charset="-122"/>
              </a:rPr>
              <a:t>）屏幕上显示不同选项供用户选择指令“</a:t>
            </a:r>
            <a:r>
              <a:rPr lang="en-US" altLang="zh-CN" sz="2400" b="1" dirty="0" err="1" smtClean="0">
                <a:solidFill>
                  <a:srgbClr val="7030A0"/>
                </a:solidFill>
                <a:latin typeface="Adobe 楷体 Std R" pitchFamily="18" charset="-122"/>
                <a:ea typeface="Adobe 楷体 Std R" pitchFamily="18" charset="-122"/>
              </a:rPr>
              <a:t>TPReadFK</a:t>
            </a:r>
            <a:r>
              <a:rPr lang="en-US" altLang="zh-CN" sz="2400" b="1" dirty="0" smtClean="0">
                <a:solidFill>
                  <a:srgbClr val="7030A0"/>
                </a:solidFill>
                <a:latin typeface="Adobe 楷体 Std R" pitchFamily="18" charset="-122"/>
                <a:ea typeface="Adobe 楷体 Std R" pitchFamily="18" charset="-122"/>
              </a:rPr>
              <a:t>”</a:t>
            </a:r>
          </a:p>
        </p:txBody>
      </p:sp>
      <p:sp>
        <p:nvSpPr>
          <p:cNvPr id="7" name="TextBox 6"/>
          <p:cNvSpPr txBox="1"/>
          <p:nvPr/>
        </p:nvSpPr>
        <p:spPr>
          <a:xfrm>
            <a:off x="2500298" y="3857628"/>
            <a:ext cx="3857652" cy="2123658"/>
          </a:xfrm>
          <a:prstGeom prst="rect">
            <a:avLst/>
          </a:prstGeom>
          <a:noFill/>
        </p:spPr>
        <p:txBody>
          <a:bodyPr wrap="square" rtlCol="0">
            <a:spAutoFit/>
          </a:bodyPr>
          <a:lstStyle/>
          <a:p>
            <a:r>
              <a:rPr lang="zh-CN" altLang="en-US" sz="2200" dirty="0" smtClean="0"/>
              <a:t>运行该指令，屏幕上的显示效果如图所示。若人工选择为</a:t>
            </a:r>
            <a:r>
              <a:rPr lang="en-US" altLang="zh-CN" sz="2200" dirty="0" smtClean="0"/>
              <a:t>Yes</a:t>
            </a:r>
            <a:r>
              <a:rPr lang="zh-CN" altLang="en-US" sz="2200" dirty="0" smtClean="0"/>
              <a:t>，则对应</a:t>
            </a:r>
            <a:r>
              <a:rPr lang="en-US" altLang="zh-CN" sz="2200" dirty="0" smtClean="0"/>
              <a:t>reg1 </a:t>
            </a:r>
            <a:r>
              <a:rPr lang="zh-CN" altLang="en-US" sz="2200" dirty="0" smtClean="0"/>
              <a:t>被赋值为选项的编</a:t>
            </a:r>
          </a:p>
          <a:p>
            <a:r>
              <a:rPr lang="zh-CN" altLang="en-US" sz="2200" dirty="0" smtClean="0"/>
              <a:t>号</a:t>
            </a:r>
            <a:r>
              <a:rPr lang="en-US" altLang="zh-CN" sz="2200" dirty="0" smtClean="0"/>
              <a:t>4</a:t>
            </a:r>
            <a:r>
              <a:rPr lang="zh-CN" altLang="en-US" sz="2200" dirty="0" smtClean="0"/>
              <a:t>；则后续可以根据</a:t>
            </a:r>
            <a:r>
              <a:rPr lang="en-US" altLang="zh-CN" sz="2200" dirty="0" smtClean="0"/>
              <a:t>reg1 </a:t>
            </a:r>
            <a:r>
              <a:rPr lang="zh-CN" altLang="en-US" sz="2200" dirty="0" smtClean="0"/>
              <a:t>的不同数值执行不同的指令。</a:t>
            </a:r>
            <a:endParaRPr lang="zh-CN" altLang="en-US" sz="2200" dirty="0"/>
          </a:p>
        </p:txBody>
      </p:sp>
      <p:pic>
        <p:nvPicPr>
          <p:cNvPr id="3074" name="图片 257"/>
          <p:cNvPicPr>
            <a:picLocks noChangeAspect="1" noChangeArrowheads="1"/>
          </p:cNvPicPr>
          <p:nvPr/>
        </p:nvPicPr>
        <p:blipFill>
          <a:blip r:embed="rId2"/>
          <a:srcRect/>
          <a:stretch>
            <a:fillRect/>
          </a:stretch>
        </p:blipFill>
        <p:spPr bwMode="auto">
          <a:xfrm>
            <a:off x="6381781" y="4572008"/>
            <a:ext cx="2619375" cy="1314450"/>
          </a:xfrm>
          <a:prstGeom prst="rect">
            <a:avLst/>
          </a:prstGeom>
          <a:noFill/>
          <a:ln w="9525">
            <a:noFill/>
            <a:miter lim="800000"/>
            <a:headEnd/>
            <a:tailEnd/>
          </a:ln>
        </p:spPr>
      </p:pic>
      <p:sp>
        <p:nvSpPr>
          <p:cNvPr id="8" name="矩形 7"/>
          <p:cNvSpPr/>
          <p:nvPr/>
        </p:nvSpPr>
        <p:spPr>
          <a:xfrm>
            <a:off x="857224" y="2214554"/>
            <a:ext cx="7715304" cy="461665"/>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楷体" pitchFamily="49" charset="-122"/>
                <a:ea typeface="楷体" pitchFamily="49" charset="-122"/>
              </a:rPr>
              <a:t>支持最多</a:t>
            </a:r>
            <a:r>
              <a:rPr lang="en-US" altLang="zh-CN" sz="2400" dirty="0" smtClean="0">
                <a:latin typeface="楷体" pitchFamily="49" charset="-122"/>
                <a:ea typeface="楷体" pitchFamily="49" charset="-122"/>
              </a:rPr>
              <a:t>5</a:t>
            </a:r>
            <a:r>
              <a:rPr lang="zh-CN" altLang="en-US" sz="2400" dirty="0" smtClean="0">
                <a:latin typeface="楷体" pitchFamily="49" charset="-122"/>
                <a:ea typeface="楷体" pitchFamily="49" charset="-122"/>
              </a:rPr>
              <a:t>个选项供用户选择</a:t>
            </a:r>
            <a:endParaRPr lang="en-US" altLang="zh-CN" sz="2400" dirty="0" smtClean="0">
              <a:latin typeface="楷体" pitchFamily="49" charset="-122"/>
              <a:ea typeface="楷体" pitchFamily="49" charset="-122"/>
            </a:endParaRPr>
          </a:p>
        </p:txBody>
      </p:sp>
      <p:sp>
        <p:nvSpPr>
          <p:cNvPr id="9" name="矩形 8"/>
          <p:cNvSpPr/>
          <p:nvPr/>
        </p:nvSpPr>
        <p:spPr>
          <a:xfrm>
            <a:off x="857224" y="2857496"/>
            <a:ext cx="1714512" cy="584775"/>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TextBox 9"/>
          <p:cNvSpPr txBox="1"/>
          <p:nvPr/>
        </p:nvSpPr>
        <p:spPr>
          <a:xfrm>
            <a:off x="2500298" y="3068421"/>
            <a:ext cx="6643702" cy="707886"/>
          </a:xfrm>
          <a:prstGeom prst="rect">
            <a:avLst/>
          </a:prstGeom>
          <a:noFill/>
        </p:spPr>
        <p:txBody>
          <a:bodyPr wrap="square" rtlCol="0">
            <a:spAutoFit/>
          </a:bodyPr>
          <a:lstStyle/>
          <a:p>
            <a:r>
              <a:rPr lang="en-US" altLang="zh-CN" sz="2000" dirty="0" err="1" smtClean="0"/>
              <a:t>TPReadFK</a:t>
            </a:r>
            <a:r>
              <a:rPr lang="en-US" altLang="zh-CN" sz="2000" dirty="0" smtClean="0"/>
              <a:t> reg1, "More?", </a:t>
            </a:r>
            <a:r>
              <a:rPr lang="en-US" altLang="zh-CN" sz="2000" dirty="0" err="1" smtClean="0"/>
              <a:t>stEmpty</a:t>
            </a:r>
            <a:r>
              <a:rPr lang="en-US" altLang="zh-CN" sz="2000" dirty="0" smtClean="0"/>
              <a:t>, </a:t>
            </a:r>
            <a:r>
              <a:rPr lang="en-US" altLang="zh-CN" sz="2000" dirty="0" err="1" smtClean="0"/>
              <a:t>stEmpty</a:t>
            </a:r>
            <a:r>
              <a:rPr lang="en-US" altLang="zh-CN" sz="2000" dirty="0" smtClean="0"/>
              <a:t>, "Yes", "No";</a:t>
            </a:r>
          </a:p>
          <a:p>
            <a:endParaRPr lang="zh-CN" altLang="en-US" sz="2000" dirty="0"/>
          </a:p>
        </p:txBody>
      </p:sp>
      <p:sp>
        <p:nvSpPr>
          <p:cNvPr id="11" name="矩形 10"/>
          <p:cNvSpPr/>
          <p:nvPr/>
        </p:nvSpPr>
        <p:spPr>
          <a:xfrm>
            <a:off x="857224" y="3786190"/>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2" name="TextBox 11"/>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500034" y="1428736"/>
            <a:ext cx="8643966" cy="461665"/>
          </a:xfrm>
          <a:prstGeom prst="rect">
            <a:avLst/>
          </a:prstGeom>
          <a:noFill/>
        </p:spPr>
        <p:txBody>
          <a:bodyPr wrap="square" rtlCol="0">
            <a:spAutoFit/>
          </a:bodyPr>
          <a:lstStyle/>
          <a:p>
            <a:r>
              <a:rPr lang="en-US" altLang="zh-CN" sz="2400" b="1" dirty="0" smtClean="0">
                <a:solidFill>
                  <a:srgbClr val="7030A0"/>
                </a:solidFill>
                <a:latin typeface="Adobe 楷体 Std R" pitchFamily="18" charset="-122"/>
                <a:ea typeface="Adobe 楷体 Std R" pitchFamily="18" charset="-122"/>
              </a:rPr>
              <a:t>4</a:t>
            </a:r>
            <a:r>
              <a:rPr lang="zh-CN" altLang="en-US" sz="2400" b="1" dirty="0" smtClean="0">
                <a:solidFill>
                  <a:srgbClr val="7030A0"/>
                </a:solidFill>
                <a:latin typeface="Adobe 楷体 Std R" pitchFamily="18" charset="-122"/>
                <a:ea typeface="Adobe 楷体 Std R" pitchFamily="18" charset="-122"/>
              </a:rPr>
              <a:t>）</a:t>
            </a:r>
            <a:r>
              <a:rPr lang="zh-CN" altLang="nn-NO" sz="2400" b="1" dirty="0" smtClean="0">
                <a:solidFill>
                  <a:srgbClr val="7030A0"/>
                </a:solidFill>
                <a:latin typeface="Adobe 楷体 Std R" pitchFamily="18" charset="-122"/>
                <a:ea typeface="Adobe 楷体 Std R" pitchFamily="18" charset="-122"/>
              </a:rPr>
              <a:t>清屏指令“</a:t>
            </a:r>
            <a:r>
              <a:rPr lang="nn-NO" altLang="zh-CN" sz="2400" b="1" dirty="0" smtClean="0">
                <a:solidFill>
                  <a:srgbClr val="7030A0"/>
                </a:solidFill>
                <a:latin typeface="Adobe 楷体 Std R" pitchFamily="18" charset="-122"/>
                <a:ea typeface="Adobe 楷体 Std R" pitchFamily="18" charset="-122"/>
              </a:rPr>
              <a:t>TPErase”</a:t>
            </a:r>
            <a:endParaRPr lang="en-US" altLang="zh-CN" sz="2400" b="1" dirty="0" smtClean="0">
              <a:solidFill>
                <a:srgbClr val="7030A0"/>
              </a:solidFill>
              <a:latin typeface="Adobe 楷体 Std R" pitchFamily="18" charset="-122"/>
              <a:ea typeface="Adobe 楷体 Std R" pitchFamily="18" charset="-122"/>
            </a:endParaRPr>
          </a:p>
        </p:txBody>
      </p:sp>
      <p:sp>
        <p:nvSpPr>
          <p:cNvPr id="7" name="TextBox 6"/>
          <p:cNvSpPr txBox="1"/>
          <p:nvPr/>
        </p:nvSpPr>
        <p:spPr>
          <a:xfrm>
            <a:off x="1000100" y="1928802"/>
            <a:ext cx="6072230" cy="461665"/>
          </a:xfrm>
          <a:prstGeom prst="rect">
            <a:avLst/>
          </a:prstGeom>
          <a:noFill/>
        </p:spPr>
        <p:txBody>
          <a:bodyPr wrap="square" rtlCol="0">
            <a:spAutoFit/>
          </a:bodyPr>
          <a:lstStyle/>
          <a:p>
            <a:r>
              <a:rPr lang="zh-CN" altLang="en-US" sz="2400" b="1" dirty="0" smtClean="0">
                <a:solidFill>
                  <a:srgbClr val="C00000"/>
                </a:solidFill>
                <a:latin typeface="Adobe 楷体 Std R" pitchFamily="18" charset="-122"/>
                <a:ea typeface="Adobe 楷体 Std R" pitchFamily="18" charset="-122"/>
              </a:rPr>
              <a:t>运行该指令，则屏幕上的显示全部清空。</a:t>
            </a:r>
            <a:endParaRPr lang="zh-CN" altLang="en-US" sz="2400" b="1" dirty="0">
              <a:solidFill>
                <a:srgbClr val="C00000"/>
              </a:solidFill>
              <a:latin typeface="Adobe 楷体 Std R" pitchFamily="18" charset="-122"/>
              <a:ea typeface="Adobe 楷体 Std R" pitchFamily="18" charset="-122"/>
            </a:endParaRPr>
          </a:p>
        </p:txBody>
      </p:sp>
      <p:sp>
        <p:nvSpPr>
          <p:cNvPr id="8" name="TextBox 7"/>
          <p:cNvSpPr txBox="1"/>
          <p:nvPr/>
        </p:nvSpPr>
        <p:spPr>
          <a:xfrm>
            <a:off x="500034" y="2500306"/>
            <a:ext cx="5786478" cy="461665"/>
          </a:xfrm>
          <a:prstGeom prst="rect">
            <a:avLst/>
          </a:prstGeom>
          <a:noFill/>
        </p:spPr>
        <p:txBody>
          <a:bodyPr wrap="square" rtlCol="0">
            <a:spAutoFit/>
          </a:bodyPr>
          <a:lstStyle/>
          <a:p>
            <a:r>
              <a:rPr lang="en-US" altLang="zh-CN" sz="2400" b="1" dirty="0" smtClean="0">
                <a:solidFill>
                  <a:srgbClr val="7030A0"/>
                </a:solidFill>
                <a:latin typeface="Adobe 楷体 Std R" pitchFamily="18" charset="-122"/>
                <a:ea typeface="Adobe 楷体 Std R" pitchFamily="18" charset="-122"/>
              </a:rPr>
              <a:t>5</a:t>
            </a:r>
            <a:r>
              <a:rPr lang="zh-CN" altLang="en-US" sz="2400" b="1" dirty="0" smtClean="0">
                <a:solidFill>
                  <a:srgbClr val="7030A0"/>
                </a:solidFill>
                <a:latin typeface="Adobe 楷体 Std R" pitchFamily="18" charset="-122"/>
                <a:ea typeface="Adobe 楷体 Std R" pitchFamily="18" charset="-122"/>
              </a:rPr>
              <a:t>）等待类</a:t>
            </a:r>
            <a:r>
              <a:rPr lang="zh-CN" altLang="nn-NO" sz="2400" b="1" dirty="0" smtClean="0">
                <a:solidFill>
                  <a:srgbClr val="7030A0"/>
                </a:solidFill>
                <a:latin typeface="Adobe 楷体 Std R" pitchFamily="18" charset="-122"/>
                <a:ea typeface="Adobe 楷体 Std R" pitchFamily="18" charset="-122"/>
              </a:rPr>
              <a:t>指令</a:t>
            </a:r>
            <a:endParaRPr lang="en-US" altLang="zh-CN" sz="2400" b="1" dirty="0" smtClean="0">
              <a:solidFill>
                <a:srgbClr val="7030A0"/>
              </a:solidFill>
              <a:latin typeface="Adobe 楷体 Std R" pitchFamily="18" charset="-122"/>
              <a:ea typeface="Adobe 楷体 Std R" pitchFamily="18" charset="-122"/>
            </a:endParaRPr>
          </a:p>
        </p:txBody>
      </p:sp>
      <p:sp>
        <p:nvSpPr>
          <p:cNvPr id="9" name="TextBox 8"/>
          <p:cNvSpPr txBox="1"/>
          <p:nvPr/>
        </p:nvSpPr>
        <p:spPr>
          <a:xfrm>
            <a:off x="3071802" y="5072074"/>
            <a:ext cx="6072198" cy="1323439"/>
          </a:xfrm>
          <a:prstGeom prst="rect">
            <a:avLst/>
          </a:prstGeom>
          <a:noFill/>
        </p:spPr>
        <p:txBody>
          <a:bodyPr wrap="square" rtlCol="0">
            <a:spAutoFit/>
          </a:bodyPr>
          <a:lstStyle/>
          <a:p>
            <a:r>
              <a:rPr lang="zh-CN" altLang="en-US" sz="2000" dirty="0" smtClean="0"/>
              <a:t>指令功能：等待数字输入信号</a:t>
            </a:r>
            <a:r>
              <a:rPr lang="en-US" altLang="zh-CN" sz="2000" dirty="0" smtClean="0"/>
              <a:t>di1 </a:t>
            </a:r>
            <a:r>
              <a:rPr lang="zh-CN" altLang="en-US" sz="2000" dirty="0" smtClean="0"/>
              <a:t>变为</a:t>
            </a:r>
            <a:r>
              <a:rPr lang="en-US" altLang="zh-CN" sz="2000" dirty="0" smtClean="0"/>
              <a:t>1</a:t>
            </a:r>
            <a:r>
              <a:rPr lang="zh-CN" altLang="en-US" sz="2000" dirty="0" smtClean="0"/>
              <a:t>，最大等待时间为</a:t>
            </a:r>
            <a:r>
              <a:rPr lang="en-US" altLang="zh-CN" sz="2000" dirty="0" smtClean="0"/>
              <a:t>3s</a:t>
            </a:r>
            <a:r>
              <a:rPr lang="zh-CN" altLang="en-US" sz="2000" dirty="0" smtClean="0"/>
              <a:t>，若超时则</a:t>
            </a:r>
            <a:r>
              <a:rPr lang="en-US" altLang="zh-CN" sz="2000" dirty="0" smtClean="0"/>
              <a:t>bool1 </a:t>
            </a:r>
            <a:r>
              <a:rPr lang="zh-CN" altLang="en-US" sz="2000" dirty="0" smtClean="0"/>
              <a:t>被赋值为</a:t>
            </a:r>
            <a:r>
              <a:rPr lang="en-US" altLang="zh-CN" sz="2000" dirty="0" smtClean="0"/>
              <a:t>TRUE</a:t>
            </a:r>
            <a:r>
              <a:rPr lang="zh-CN" altLang="en-US" sz="2000" dirty="0" smtClean="0"/>
              <a:t>，程序继续执行下一条指令；若不设最大等待时间，则指令一直等待直至信号变为指定数值。</a:t>
            </a:r>
          </a:p>
        </p:txBody>
      </p:sp>
      <p:sp>
        <p:nvSpPr>
          <p:cNvPr id="11" name="TextBox 10"/>
          <p:cNvSpPr txBox="1"/>
          <p:nvPr/>
        </p:nvSpPr>
        <p:spPr>
          <a:xfrm>
            <a:off x="1000100" y="3000372"/>
            <a:ext cx="3429024" cy="461665"/>
          </a:xfrm>
          <a:prstGeom prst="rect">
            <a:avLst/>
          </a:prstGeom>
          <a:noFill/>
        </p:spPr>
        <p:txBody>
          <a:bodyPr wrap="square" rtlCol="0">
            <a:spAutoFit/>
          </a:bodyPr>
          <a:lstStyle/>
          <a:p>
            <a:r>
              <a:rPr lang="en-US" altLang="zh-CN" sz="2400" b="1" dirty="0" smtClean="0">
                <a:solidFill>
                  <a:srgbClr val="FF0000"/>
                </a:solidFill>
                <a:latin typeface="Adobe 楷体 Std R" pitchFamily="18" charset="-122"/>
                <a:ea typeface="Adobe 楷体 Std R" pitchFamily="18" charset="-122"/>
              </a:rPr>
              <a:t>① </a:t>
            </a:r>
            <a:r>
              <a:rPr lang="en-US" altLang="zh-CN" sz="2400" b="1" dirty="0" err="1" smtClean="0">
                <a:solidFill>
                  <a:srgbClr val="FF0000"/>
                </a:solidFill>
                <a:latin typeface="Adobe 楷体 Std R" pitchFamily="18" charset="-122"/>
                <a:ea typeface="Adobe 楷体 Std R" pitchFamily="18" charset="-122"/>
              </a:rPr>
              <a:t>WaitDI</a:t>
            </a:r>
            <a:r>
              <a:rPr lang="en-US" altLang="zh-CN" sz="2400" b="1" dirty="0" smtClean="0">
                <a:solidFill>
                  <a:srgbClr val="FF0000"/>
                </a:solidFill>
                <a:latin typeface="Adobe 楷体 Std R" pitchFamily="18" charset="-122"/>
                <a:ea typeface="Adobe 楷体 Std R" pitchFamily="18" charset="-122"/>
              </a:rPr>
              <a:t> </a:t>
            </a:r>
            <a:r>
              <a:rPr lang="zh-CN" altLang="en-US" sz="2400" b="1" dirty="0" smtClean="0">
                <a:solidFill>
                  <a:srgbClr val="FF0000"/>
                </a:solidFill>
                <a:latin typeface="Adobe 楷体 Std R" pitchFamily="18" charset="-122"/>
                <a:ea typeface="Adobe 楷体 Std R" pitchFamily="18" charset="-122"/>
              </a:rPr>
              <a:t>指令</a:t>
            </a:r>
            <a:endParaRPr lang="zh-CN" altLang="en-US" sz="2400" b="1" dirty="0">
              <a:solidFill>
                <a:srgbClr val="FF0000"/>
              </a:solidFill>
              <a:latin typeface="Adobe 楷体 Std R" pitchFamily="18" charset="-122"/>
              <a:ea typeface="Adobe 楷体 Std R" pitchFamily="18" charset="-122"/>
            </a:endParaRPr>
          </a:p>
        </p:txBody>
      </p:sp>
      <p:sp>
        <p:nvSpPr>
          <p:cNvPr id="12" name="矩形 11"/>
          <p:cNvSpPr/>
          <p:nvPr/>
        </p:nvSpPr>
        <p:spPr>
          <a:xfrm>
            <a:off x="1428728" y="3500438"/>
            <a:ext cx="7715304" cy="830997"/>
          </a:xfrm>
          <a:prstGeom prst="rect">
            <a:avLst/>
          </a:prstGeom>
        </p:spPr>
        <p:txBody>
          <a:bodyPr wrap="square">
            <a:spAutoFit/>
          </a:bodyPr>
          <a:lstStyle/>
          <a:p>
            <a:r>
              <a:rPr lang="zh-CN" altLang="en-US" sz="2400" b="1" dirty="0" smtClean="0">
                <a:solidFill>
                  <a:srgbClr val="00B0F0"/>
                </a:solidFill>
                <a:latin typeface="楷体" pitchFamily="49" charset="-122"/>
                <a:ea typeface="楷体" pitchFamily="49" charset="-122"/>
              </a:rPr>
              <a:t>指令作用： </a:t>
            </a:r>
            <a:r>
              <a:rPr lang="zh-CN" altLang="en-US" sz="2400" dirty="0" smtClean="0">
                <a:latin typeface="楷体" pitchFamily="49" charset="-122"/>
                <a:ea typeface="楷体" pitchFamily="49" charset="-122"/>
              </a:rPr>
              <a:t>等待数字输入信号达到指定状态，并可设置</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           最大等待时间以及超时标识</a:t>
            </a:r>
            <a:endParaRPr lang="en-US" altLang="zh-CN" sz="2400" dirty="0" smtClean="0">
              <a:latin typeface="楷体" pitchFamily="49" charset="-122"/>
              <a:ea typeface="楷体" pitchFamily="49" charset="-122"/>
            </a:endParaRPr>
          </a:p>
        </p:txBody>
      </p:sp>
      <p:sp>
        <p:nvSpPr>
          <p:cNvPr id="13" name="矩形 12"/>
          <p:cNvSpPr/>
          <p:nvPr/>
        </p:nvSpPr>
        <p:spPr>
          <a:xfrm>
            <a:off x="1428728" y="4286256"/>
            <a:ext cx="1714512" cy="584775"/>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4" name="TextBox 13"/>
          <p:cNvSpPr txBox="1"/>
          <p:nvPr/>
        </p:nvSpPr>
        <p:spPr>
          <a:xfrm>
            <a:off x="3143240" y="4429132"/>
            <a:ext cx="5929354" cy="430887"/>
          </a:xfrm>
          <a:prstGeom prst="rect">
            <a:avLst/>
          </a:prstGeom>
          <a:noFill/>
        </p:spPr>
        <p:txBody>
          <a:bodyPr wrap="square" rtlCol="0">
            <a:spAutoFit/>
          </a:bodyPr>
          <a:lstStyle/>
          <a:p>
            <a:r>
              <a:rPr lang="en-US" altLang="zh-CN" sz="2200" dirty="0" err="1" smtClean="0"/>
              <a:t>WaitDI</a:t>
            </a:r>
            <a:r>
              <a:rPr lang="en-US" altLang="zh-CN" sz="2200" dirty="0" smtClean="0"/>
              <a:t> di1,1\</a:t>
            </a:r>
            <a:r>
              <a:rPr lang="en-US" altLang="zh-CN" sz="2200" dirty="0" err="1" smtClean="0"/>
              <a:t>MaxTime</a:t>
            </a:r>
            <a:r>
              <a:rPr lang="en-US" altLang="zh-CN" sz="2200" dirty="0" smtClean="0"/>
              <a:t>:=3\</a:t>
            </a:r>
            <a:r>
              <a:rPr lang="en-US" altLang="zh-CN" sz="2200" dirty="0" err="1" smtClean="0"/>
              <a:t>TimeFlag</a:t>
            </a:r>
            <a:r>
              <a:rPr lang="en-US" altLang="zh-CN" sz="2200" dirty="0" smtClean="0"/>
              <a:t>:=bool1;</a:t>
            </a:r>
          </a:p>
        </p:txBody>
      </p:sp>
      <p:sp>
        <p:nvSpPr>
          <p:cNvPr id="15" name="TextBox 14"/>
          <p:cNvSpPr txBox="1"/>
          <p:nvPr/>
        </p:nvSpPr>
        <p:spPr>
          <a:xfrm>
            <a:off x="857224" y="6457914"/>
            <a:ext cx="8001056" cy="400110"/>
          </a:xfrm>
          <a:prstGeom prst="rect">
            <a:avLst/>
          </a:prstGeom>
          <a:noFill/>
        </p:spPr>
        <p:txBody>
          <a:bodyPr wrap="square" rtlCol="0">
            <a:spAutoFit/>
          </a:bodyPr>
          <a:lstStyle/>
          <a:p>
            <a:r>
              <a:rPr lang="zh-CN" altLang="en-US" sz="2000" b="1" dirty="0" smtClean="0">
                <a:solidFill>
                  <a:srgbClr val="FF0000"/>
                </a:solidFill>
                <a:latin typeface="Adobe 楷体 Std R" pitchFamily="18" charset="-122"/>
                <a:ea typeface="Adobe 楷体 Std R" pitchFamily="18" charset="-122"/>
              </a:rPr>
              <a:t>类似的指令有：</a:t>
            </a:r>
            <a:r>
              <a:rPr lang="en-US" altLang="zh-CN" sz="2000" b="1" dirty="0" err="1" smtClean="0">
                <a:solidFill>
                  <a:srgbClr val="FF0000"/>
                </a:solidFill>
                <a:latin typeface="Adobe 楷体 Std R" pitchFamily="18" charset="-122"/>
                <a:ea typeface="Adobe 楷体 Std R" pitchFamily="18" charset="-122"/>
              </a:rPr>
              <a:t>WaitGI</a:t>
            </a:r>
            <a:r>
              <a:rPr lang="zh-CN" altLang="en-US" sz="2000" b="1" dirty="0" smtClean="0">
                <a:solidFill>
                  <a:srgbClr val="FF0000"/>
                </a:solidFill>
                <a:latin typeface="Adobe 楷体 Std R" pitchFamily="18" charset="-122"/>
                <a:ea typeface="Adobe 楷体 Std R" pitchFamily="18" charset="-122"/>
              </a:rPr>
              <a:t>、</a:t>
            </a:r>
            <a:r>
              <a:rPr lang="en-US" altLang="zh-CN" sz="2000" b="1" dirty="0" err="1" smtClean="0">
                <a:solidFill>
                  <a:srgbClr val="FF0000"/>
                </a:solidFill>
                <a:latin typeface="Adobe 楷体 Std R" pitchFamily="18" charset="-122"/>
                <a:ea typeface="Adobe 楷体 Std R" pitchFamily="18" charset="-122"/>
              </a:rPr>
              <a:t>WaitAI</a:t>
            </a:r>
            <a:r>
              <a:rPr lang="zh-CN" altLang="en-US" sz="2000" b="1" dirty="0" smtClean="0">
                <a:solidFill>
                  <a:srgbClr val="FF0000"/>
                </a:solidFill>
                <a:latin typeface="Adobe 楷体 Std R" pitchFamily="18" charset="-122"/>
                <a:ea typeface="Adobe 楷体 Std R" pitchFamily="18" charset="-122"/>
              </a:rPr>
              <a:t>、</a:t>
            </a:r>
            <a:r>
              <a:rPr lang="en-US" altLang="zh-CN" sz="2000" b="1" dirty="0" err="1" smtClean="0">
                <a:solidFill>
                  <a:srgbClr val="FF0000"/>
                </a:solidFill>
                <a:latin typeface="Adobe 楷体 Std R" pitchFamily="18" charset="-122"/>
                <a:ea typeface="Adobe 楷体 Std R" pitchFamily="18" charset="-122"/>
              </a:rPr>
              <a:t>WaitDO</a:t>
            </a:r>
            <a:r>
              <a:rPr lang="zh-CN" altLang="en-US" sz="2000" b="1" dirty="0" smtClean="0">
                <a:solidFill>
                  <a:srgbClr val="FF0000"/>
                </a:solidFill>
                <a:latin typeface="Adobe 楷体 Std R" pitchFamily="18" charset="-122"/>
                <a:ea typeface="Adobe 楷体 Std R" pitchFamily="18" charset="-122"/>
              </a:rPr>
              <a:t>、</a:t>
            </a:r>
            <a:r>
              <a:rPr lang="en-US" altLang="zh-CN" sz="2000" b="1" dirty="0" err="1" smtClean="0">
                <a:solidFill>
                  <a:srgbClr val="FF0000"/>
                </a:solidFill>
                <a:latin typeface="Adobe 楷体 Std R" pitchFamily="18" charset="-122"/>
                <a:ea typeface="Adobe 楷体 Std R" pitchFamily="18" charset="-122"/>
              </a:rPr>
              <a:t>WaitGO</a:t>
            </a:r>
            <a:r>
              <a:rPr lang="zh-CN" altLang="en-US" sz="2000" b="1" dirty="0" smtClean="0">
                <a:solidFill>
                  <a:srgbClr val="FF0000"/>
                </a:solidFill>
                <a:latin typeface="Adobe 楷体 Std R" pitchFamily="18" charset="-122"/>
                <a:ea typeface="Adobe 楷体 Std R" pitchFamily="18" charset="-122"/>
              </a:rPr>
              <a:t>、</a:t>
            </a:r>
            <a:r>
              <a:rPr lang="en-US" altLang="zh-CN" sz="2000" b="1" dirty="0" err="1" smtClean="0">
                <a:solidFill>
                  <a:srgbClr val="FF0000"/>
                </a:solidFill>
                <a:latin typeface="Adobe 楷体 Std R" pitchFamily="18" charset="-122"/>
                <a:ea typeface="Adobe 楷体 Std R" pitchFamily="18" charset="-122"/>
              </a:rPr>
              <a:t>WaitAO</a:t>
            </a:r>
            <a:r>
              <a:rPr lang="en-US" altLang="zh-CN" sz="2000" b="1" dirty="0" smtClean="0">
                <a:solidFill>
                  <a:srgbClr val="FF0000"/>
                </a:solidFill>
                <a:latin typeface="Adobe 楷体 Std R" pitchFamily="18" charset="-122"/>
                <a:ea typeface="Adobe 楷体 Std R" pitchFamily="18" charset="-122"/>
              </a:rPr>
              <a:t> </a:t>
            </a:r>
            <a:r>
              <a:rPr lang="zh-CN" altLang="en-US" sz="2000" b="1" dirty="0" smtClean="0">
                <a:solidFill>
                  <a:srgbClr val="FF0000"/>
                </a:solidFill>
                <a:latin typeface="Adobe 楷体 Std R" pitchFamily="18" charset="-122"/>
                <a:ea typeface="Adobe 楷体 Std R" pitchFamily="18" charset="-122"/>
              </a:rPr>
              <a:t>等</a:t>
            </a:r>
            <a:endParaRPr lang="zh-CN" altLang="en-US" sz="2000" b="1" dirty="0">
              <a:solidFill>
                <a:srgbClr val="FF0000"/>
              </a:solidFill>
              <a:latin typeface="Adobe 楷体 Std R" pitchFamily="18" charset="-122"/>
              <a:ea typeface="Adobe 楷体 Std R" pitchFamily="18" charset="-122"/>
            </a:endParaRPr>
          </a:p>
        </p:txBody>
      </p:sp>
      <p:sp>
        <p:nvSpPr>
          <p:cNvPr id="16" name="矩形 15"/>
          <p:cNvSpPr/>
          <p:nvPr/>
        </p:nvSpPr>
        <p:spPr>
          <a:xfrm>
            <a:off x="1428728" y="5000636"/>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7" name="TextBox 16"/>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571472" y="2000240"/>
            <a:ext cx="3500462"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①直角坐标型机器人</a:t>
            </a:r>
            <a:endParaRPr lang="zh-CN" altLang="en-US" sz="2800" b="1" dirty="0">
              <a:solidFill>
                <a:srgbClr val="C00000"/>
              </a:solidFill>
              <a:latin typeface="楷体" pitchFamily="49" charset="-122"/>
              <a:ea typeface="楷体" pitchFamily="49" charset="-122"/>
            </a:endParaRPr>
          </a:p>
        </p:txBody>
      </p:sp>
      <p:pic>
        <p:nvPicPr>
          <p:cNvPr id="8" name="图片 7" descr="直角坐标机器人.jpg"/>
          <p:cNvPicPr>
            <a:picLocks noChangeAspect="1"/>
          </p:cNvPicPr>
          <p:nvPr/>
        </p:nvPicPr>
        <p:blipFill>
          <a:blip r:embed="rId2"/>
          <a:stretch>
            <a:fillRect/>
          </a:stretch>
        </p:blipFill>
        <p:spPr>
          <a:xfrm>
            <a:off x="5786446" y="2643182"/>
            <a:ext cx="3357554" cy="2150499"/>
          </a:xfrm>
          <a:prstGeom prst="rect">
            <a:avLst/>
          </a:prstGeom>
        </p:spPr>
      </p:pic>
      <p:sp>
        <p:nvSpPr>
          <p:cNvPr id="9" name="TextBox 8"/>
          <p:cNvSpPr txBox="1"/>
          <p:nvPr/>
        </p:nvSpPr>
        <p:spPr>
          <a:xfrm>
            <a:off x="571472" y="2786058"/>
            <a:ext cx="5214974" cy="3785652"/>
          </a:xfrm>
          <a:prstGeom prst="rect">
            <a:avLst/>
          </a:prstGeom>
          <a:noFill/>
        </p:spPr>
        <p:txBody>
          <a:bodyPr wrap="square" rtlCol="0">
            <a:spAutoFit/>
          </a:bodyPr>
          <a:lstStyle/>
          <a:p>
            <a:r>
              <a:rPr lang="zh-CN" altLang="en-US" sz="2400" b="1" dirty="0" smtClean="0">
                <a:solidFill>
                  <a:srgbClr val="FF0000"/>
                </a:solidFill>
                <a:latin typeface="楷体" pitchFamily="49" charset="-122"/>
                <a:ea typeface="楷体" pitchFamily="49" charset="-122"/>
              </a:rPr>
              <a:t>结构：</a:t>
            </a:r>
            <a:r>
              <a:rPr lang="en-US" altLang="zh-CN" sz="2400" dirty="0" smtClean="0">
                <a:latin typeface="楷体" pitchFamily="49" charset="-122"/>
                <a:ea typeface="楷体" pitchFamily="49" charset="-122"/>
              </a:rPr>
              <a:t>3 </a:t>
            </a:r>
            <a:r>
              <a:rPr lang="zh-CN" altLang="en-US" sz="2400" dirty="0" smtClean="0">
                <a:latin typeface="楷体" pitchFamily="49" charset="-122"/>
                <a:ea typeface="楷体" pitchFamily="49" charset="-122"/>
              </a:rPr>
              <a:t>个关节都是移动关节（</a:t>
            </a:r>
            <a:r>
              <a:rPr lang="en-US" altLang="zh-CN" sz="2400" dirty="0" smtClean="0">
                <a:latin typeface="楷体" pitchFamily="49" charset="-122"/>
                <a:ea typeface="楷体" pitchFamily="49" charset="-122"/>
              </a:rPr>
              <a:t>3P</a:t>
            </a:r>
            <a:r>
              <a:rPr lang="zh-CN" altLang="en-US" sz="2400" dirty="0" smtClean="0">
                <a:latin typeface="楷体" pitchFamily="49" charset="-122"/>
                <a:ea typeface="楷体" pitchFamily="49" charset="-122"/>
              </a:rPr>
              <a:t>），</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且</a:t>
            </a:r>
            <a:r>
              <a:rPr lang="zh-CN" altLang="en-US" sz="2400" dirty="0" smtClean="0">
                <a:latin typeface="楷体" pitchFamily="49" charset="-122"/>
                <a:ea typeface="楷体" pitchFamily="49" charset="-122"/>
              </a:rPr>
              <a:t>轴线相互垂直，相当于笛</a:t>
            </a:r>
            <a:r>
              <a:rPr lang="zh-CN" altLang="en-US" sz="2400" dirty="0" smtClean="0">
                <a:latin typeface="楷体" pitchFamily="49" charset="-122"/>
                <a:ea typeface="楷体" pitchFamily="49" charset="-122"/>
              </a:rPr>
              <a:t>卡儿</a:t>
            </a:r>
            <a:r>
              <a:rPr lang="zh-CN" altLang="en-US" sz="2400" dirty="0" smtClean="0">
                <a:latin typeface="楷体" pitchFamily="49" charset="-122"/>
                <a:ea typeface="楷体" pitchFamily="49" charset="-122"/>
              </a:rPr>
              <a:t>坐标系的</a:t>
            </a:r>
            <a:r>
              <a:rPr lang="en-US" altLang="zh-CN" sz="2400" dirty="0" smtClean="0">
                <a:latin typeface="楷体" pitchFamily="49" charset="-122"/>
                <a:ea typeface="楷体" pitchFamily="49" charset="-122"/>
              </a:rPr>
              <a:t>X </a:t>
            </a:r>
            <a:r>
              <a:rPr lang="zh-CN" altLang="en-US" sz="2400" dirty="0" smtClean="0">
                <a:latin typeface="楷体" pitchFamily="49" charset="-122"/>
                <a:ea typeface="楷体" pitchFamily="49" charset="-122"/>
              </a:rPr>
              <a:t>轴、</a:t>
            </a:r>
            <a:r>
              <a:rPr lang="en-US" altLang="zh-CN" sz="2400" dirty="0" smtClean="0">
                <a:latin typeface="楷体" pitchFamily="49" charset="-122"/>
                <a:ea typeface="楷体" pitchFamily="49" charset="-122"/>
              </a:rPr>
              <a:t>Y </a:t>
            </a:r>
            <a:r>
              <a:rPr lang="zh-CN" altLang="en-US" sz="2400" dirty="0" smtClean="0">
                <a:latin typeface="楷体" pitchFamily="49" charset="-122"/>
                <a:ea typeface="楷体" pitchFamily="49" charset="-122"/>
              </a:rPr>
              <a:t>轴和</a:t>
            </a:r>
            <a:r>
              <a:rPr lang="en-US" altLang="zh-CN" sz="2400" dirty="0" smtClean="0">
                <a:latin typeface="楷体" pitchFamily="49" charset="-122"/>
                <a:ea typeface="楷体" pitchFamily="49" charset="-122"/>
              </a:rPr>
              <a:t>Z </a:t>
            </a:r>
            <a:r>
              <a:rPr lang="zh-CN" altLang="en-US" sz="2400" dirty="0" smtClean="0">
                <a:latin typeface="楷体" pitchFamily="49" charset="-122"/>
                <a:ea typeface="楷体" pitchFamily="49" charset="-122"/>
              </a:rPr>
              <a:t>轴。</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优点：</a:t>
            </a:r>
            <a:r>
              <a:rPr lang="zh-CN" altLang="en-US" sz="2400" dirty="0" smtClean="0">
                <a:latin typeface="楷体" pitchFamily="49" charset="-122"/>
                <a:ea typeface="楷体" pitchFamily="49" charset="-122"/>
              </a:rPr>
              <a:t>刚度好，多做成大型龙门式</a:t>
            </a:r>
            <a:r>
              <a:rPr lang="zh-CN" altLang="en-US" sz="2400" dirty="0" smtClean="0">
                <a:latin typeface="楷体" pitchFamily="49" charset="-122"/>
                <a:ea typeface="楷体" pitchFamily="49" charset="-122"/>
              </a:rPr>
              <a:t>框</a:t>
            </a:r>
            <a:endParaRPr lang="en-US" altLang="zh-CN" sz="2400" dirty="0" smtClean="0">
              <a:latin typeface="楷体" pitchFamily="49" charset="-122"/>
              <a:ea typeface="楷体" pitchFamily="49" charset="-122"/>
            </a:endParaRPr>
          </a:p>
          <a:p>
            <a:r>
              <a:rPr lang="zh-CN" altLang="en-US" sz="2400" dirty="0" smtClean="0">
                <a:latin typeface="楷体" pitchFamily="49" charset="-122"/>
                <a:ea typeface="楷体" pitchFamily="49" charset="-122"/>
              </a:rPr>
              <a:t>架</a:t>
            </a:r>
            <a:r>
              <a:rPr lang="zh-CN" altLang="en-US" sz="2400" dirty="0" smtClean="0">
                <a:latin typeface="楷体" pitchFamily="49" charset="-122"/>
                <a:ea typeface="楷体" pitchFamily="49" charset="-122"/>
              </a:rPr>
              <a:t>结构，位置精度高，</a:t>
            </a:r>
            <a:r>
              <a:rPr lang="zh-CN" altLang="en-US" sz="2400" dirty="0" smtClean="0">
                <a:latin typeface="楷体" pitchFamily="49" charset="-122"/>
                <a:ea typeface="楷体" pitchFamily="49" charset="-122"/>
              </a:rPr>
              <a:t>运动学求解</a:t>
            </a:r>
            <a:r>
              <a:rPr lang="zh-CN" altLang="en-US" sz="2400" dirty="0" smtClean="0">
                <a:latin typeface="楷体" pitchFamily="49" charset="-122"/>
                <a:ea typeface="楷体" pitchFamily="49" charset="-122"/>
              </a:rPr>
              <a:t>简单，控制无耦合。</a:t>
            </a:r>
            <a:endParaRPr lang="en-US" altLang="zh-CN" sz="2400" dirty="0" smtClean="0">
              <a:latin typeface="楷体" pitchFamily="49" charset="-122"/>
              <a:ea typeface="楷体" pitchFamily="49" charset="-122"/>
            </a:endParaRPr>
          </a:p>
          <a:p>
            <a:r>
              <a:rPr lang="zh-CN" altLang="en-US" sz="2400" b="1" dirty="0" smtClean="0">
                <a:solidFill>
                  <a:srgbClr val="FF0000"/>
                </a:solidFill>
                <a:latin typeface="楷体" pitchFamily="49" charset="-122"/>
                <a:ea typeface="楷体" pitchFamily="49" charset="-122"/>
              </a:rPr>
              <a:t>缺点：</a:t>
            </a:r>
            <a:r>
              <a:rPr lang="zh-CN" altLang="en-US" sz="2400" dirty="0" smtClean="0">
                <a:latin typeface="楷体" pitchFamily="49" charset="-122"/>
                <a:ea typeface="楷体" pitchFamily="49" charset="-122"/>
              </a:rPr>
              <a:t>结构庞大、动作范围小、</a:t>
            </a:r>
            <a:r>
              <a:rPr lang="zh-CN" altLang="en-US" sz="2400" dirty="0" smtClean="0">
                <a:latin typeface="楷体" pitchFamily="49" charset="-122"/>
                <a:ea typeface="楷体" pitchFamily="49" charset="-122"/>
              </a:rPr>
              <a:t>灵活性</a:t>
            </a:r>
            <a:r>
              <a:rPr lang="zh-CN" altLang="en-US" sz="2400" dirty="0" smtClean="0">
                <a:latin typeface="楷体" pitchFamily="49" charset="-122"/>
                <a:ea typeface="楷体" pitchFamily="49" charset="-122"/>
              </a:rPr>
              <a:t>差。</a:t>
            </a:r>
          </a:p>
          <a:p>
            <a:r>
              <a:rPr lang="zh-CN" altLang="en-US" sz="2400" b="1" dirty="0" smtClean="0">
                <a:solidFill>
                  <a:srgbClr val="FF0000"/>
                </a:solidFill>
                <a:latin typeface="楷体" pitchFamily="49" charset="-122"/>
                <a:ea typeface="楷体" pitchFamily="49" charset="-122"/>
              </a:rPr>
              <a:t>应用场合：</a:t>
            </a:r>
            <a:r>
              <a:rPr lang="zh-CN" altLang="en-US" sz="2400" dirty="0" smtClean="0">
                <a:latin typeface="楷体" pitchFamily="49" charset="-122"/>
                <a:ea typeface="楷体" pitchFamily="49" charset="-122"/>
              </a:rPr>
              <a:t>因其稳定性好，用于大</a:t>
            </a:r>
            <a:r>
              <a:rPr lang="zh-CN" altLang="en-US" sz="2400" dirty="0" smtClean="0">
                <a:latin typeface="楷体" pitchFamily="49" charset="-122"/>
                <a:ea typeface="楷体" pitchFamily="49" charset="-122"/>
              </a:rPr>
              <a:t>负载</a:t>
            </a:r>
            <a:r>
              <a:rPr lang="zh-CN" altLang="en-US" sz="2400" dirty="0" smtClean="0">
                <a:latin typeface="楷体" pitchFamily="49" charset="-122"/>
                <a:ea typeface="楷体" pitchFamily="49" charset="-122"/>
              </a:rPr>
              <a:t>的搬运</a:t>
            </a:r>
            <a:endParaRPr lang="zh-CN" altLang="en-US" sz="2400" dirty="0">
              <a:latin typeface="楷体" pitchFamily="49" charset="-122"/>
              <a:ea typeface="楷体" pitchFamily="49" charset="-122"/>
            </a:endParaRPr>
          </a:p>
        </p:txBody>
      </p:sp>
      <p:sp>
        <p:nvSpPr>
          <p:cNvPr id="13" name="TextBox 12"/>
          <p:cNvSpPr txBox="1"/>
          <p:nvPr/>
        </p:nvSpPr>
        <p:spPr>
          <a:xfrm>
            <a:off x="642910" y="1357298"/>
            <a:ext cx="5715040"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）工业机器人的五种坐标形式</a:t>
            </a:r>
            <a:endParaRPr lang="en-US" altLang="zh-CN" sz="2800" b="1" dirty="0" smtClean="0">
              <a:solidFill>
                <a:srgbClr val="7030A0"/>
              </a:solidFill>
              <a:latin typeface="楷体" pitchFamily="49" charset="-122"/>
              <a:ea typeface="楷体" pitchFamily="49" charset="-122"/>
            </a:endParaRPr>
          </a:p>
        </p:txBody>
      </p:sp>
      <p:sp>
        <p:nvSpPr>
          <p:cNvPr id="10" name="TextBox 9"/>
          <p:cNvSpPr txBox="1"/>
          <p:nvPr/>
        </p:nvSpPr>
        <p:spPr>
          <a:xfrm>
            <a:off x="214282" y="214290"/>
            <a:ext cx="5000660"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1.2 </a:t>
            </a:r>
            <a:r>
              <a:rPr lang="zh-CN" altLang="en-US" sz="3200" b="1" dirty="0" smtClean="0">
                <a:solidFill>
                  <a:srgbClr val="FF0000"/>
                </a:solidFill>
                <a:latin typeface="楷体" pitchFamily="49" charset="-122"/>
                <a:ea typeface="楷体" pitchFamily="49" charset="-122"/>
              </a:rPr>
              <a:t>机器人的定义与分类</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785786" y="1571612"/>
            <a:ext cx="3429024" cy="461665"/>
          </a:xfrm>
          <a:prstGeom prst="rect">
            <a:avLst/>
          </a:prstGeom>
          <a:noFill/>
        </p:spPr>
        <p:txBody>
          <a:bodyPr wrap="square" rtlCol="0">
            <a:spAutoFit/>
          </a:bodyPr>
          <a:lstStyle/>
          <a:p>
            <a:r>
              <a:rPr lang="en-US" altLang="zh-CN" sz="2400" b="1" dirty="0" smtClean="0">
                <a:solidFill>
                  <a:srgbClr val="FF0000"/>
                </a:solidFill>
                <a:latin typeface="Adobe 楷体 Std R" pitchFamily="18" charset="-122"/>
                <a:ea typeface="Adobe 楷体 Std R" pitchFamily="18" charset="-122"/>
              </a:rPr>
              <a:t>② </a:t>
            </a:r>
            <a:r>
              <a:rPr lang="en-US" altLang="zh-CN" sz="2400" b="1" dirty="0" err="1" smtClean="0">
                <a:solidFill>
                  <a:srgbClr val="FF0000"/>
                </a:solidFill>
                <a:latin typeface="Adobe 楷体 Std R" pitchFamily="18" charset="-122"/>
                <a:ea typeface="Adobe 楷体 Std R" pitchFamily="18" charset="-122"/>
              </a:rPr>
              <a:t>WaitUntil</a:t>
            </a:r>
            <a:r>
              <a:rPr lang="en-US" altLang="zh-CN" sz="2400" b="1" dirty="0" smtClean="0">
                <a:solidFill>
                  <a:srgbClr val="FF0000"/>
                </a:solidFill>
                <a:latin typeface="Adobe 楷体 Std R" pitchFamily="18" charset="-122"/>
                <a:ea typeface="Adobe 楷体 Std R" pitchFamily="18" charset="-122"/>
              </a:rPr>
              <a:t> </a:t>
            </a:r>
            <a:r>
              <a:rPr lang="zh-CN" altLang="en-US" sz="2400" b="1" dirty="0" smtClean="0">
                <a:solidFill>
                  <a:srgbClr val="FF0000"/>
                </a:solidFill>
                <a:latin typeface="Adobe 楷体 Std R" pitchFamily="18" charset="-122"/>
                <a:ea typeface="Adobe 楷体 Std R" pitchFamily="18" charset="-122"/>
              </a:rPr>
              <a:t>指令</a:t>
            </a:r>
          </a:p>
        </p:txBody>
      </p:sp>
      <p:sp>
        <p:nvSpPr>
          <p:cNvPr id="8" name="矩形 7"/>
          <p:cNvSpPr/>
          <p:nvPr/>
        </p:nvSpPr>
        <p:spPr>
          <a:xfrm>
            <a:off x="1142976" y="2143116"/>
            <a:ext cx="7715304" cy="1200329"/>
          </a:xfrm>
          <a:prstGeom prst="rect">
            <a:avLst/>
          </a:prstGeom>
        </p:spPr>
        <p:txBody>
          <a:bodyPr wrap="square">
            <a:spAutoFit/>
          </a:bodyPr>
          <a:lstStyle/>
          <a:p>
            <a:pPr>
              <a:lnSpc>
                <a:spcPct val="150000"/>
              </a:lnSpc>
            </a:pPr>
            <a:r>
              <a:rPr lang="zh-CN" altLang="en-US" sz="2400" b="1" dirty="0" smtClean="0">
                <a:solidFill>
                  <a:srgbClr val="00B0F0"/>
                </a:solidFill>
                <a:latin typeface="楷体" pitchFamily="49" charset="-122"/>
                <a:ea typeface="楷体" pitchFamily="49" charset="-122"/>
              </a:rPr>
              <a:t>指令作用：</a:t>
            </a:r>
            <a:r>
              <a:rPr lang="zh-CN" altLang="en-US" sz="2400" dirty="0" smtClean="0">
                <a:latin typeface="Adobe 楷体 Std R" pitchFamily="18" charset="-122"/>
                <a:ea typeface="Adobe 楷体 Std R" pitchFamily="18" charset="-122"/>
              </a:rPr>
              <a:t>等待条件成立，并可设置最大等待时间以及</a:t>
            </a:r>
            <a:endParaRPr lang="en-US" altLang="zh-CN" sz="2400" dirty="0" smtClean="0">
              <a:latin typeface="Adobe 楷体 Std R" pitchFamily="18" charset="-122"/>
              <a:ea typeface="Adobe 楷体 Std R" pitchFamily="18" charset="-122"/>
            </a:endParaRPr>
          </a:p>
          <a:p>
            <a:pPr>
              <a:lnSpc>
                <a:spcPct val="150000"/>
              </a:lnSpc>
            </a:pPr>
            <a:r>
              <a:rPr lang="zh-CN" altLang="en-US" sz="2400" dirty="0" smtClean="0">
                <a:latin typeface="Adobe 楷体 Std R" pitchFamily="18" charset="-122"/>
                <a:ea typeface="Adobe 楷体 Std R" pitchFamily="18" charset="-122"/>
              </a:rPr>
              <a:t>                   超时标识</a:t>
            </a:r>
            <a:endParaRPr lang="en-US" altLang="zh-CN" sz="2400" dirty="0" smtClean="0">
              <a:latin typeface="Adobe 楷体 Std R" pitchFamily="18" charset="-122"/>
              <a:ea typeface="Adobe 楷体 Std R" pitchFamily="18" charset="-122"/>
            </a:endParaRPr>
          </a:p>
        </p:txBody>
      </p:sp>
      <p:sp>
        <p:nvSpPr>
          <p:cNvPr id="9" name="矩形 8"/>
          <p:cNvSpPr/>
          <p:nvPr/>
        </p:nvSpPr>
        <p:spPr>
          <a:xfrm>
            <a:off x="1142976" y="3500438"/>
            <a:ext cx="1714512" cy="584775"/>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矩形 9"/>
          <p:cNvSpPr/>
          <p:nvPr/>
        </p:nvSpPr>
        <p:spPr>
          <a:xfrm>
            <a:off x="1142976" y="4253219"/>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1" name="TextBox 10"/>
          <p:cNvSpPr txBox="1"/>
          <p:nvPr/>
        </p:nvSpPr>
        <p:spPr>
          <a:xfrm>
            <a:off x="2786050" y="3643314"/>
            <a:ext cx="5715040" cy="707886"/>
          </a:xfrm>
          <a:prstGeom prst="rect">
            <a:avLst/>
          </a:prstGeom>
          <a:noFill/>
        </p:spPr>
        <p:txBody>
          <a:bodyPr wrap="square" rtlCol="0">
            <a:spAutoFit/>
          </a:bodyPr>
          <a:lstStyle/>
          <a:p>
            <a:r>
              <a:rPr lang="en-US" altLang="zh-CN" sz="2000" dirty="0" err="1" smtClean="0"/>
              <a:t>WaitUntil</a:t>
            </a:r>
            <a:r>
              <a:rPr lang="en-US" altLang="zh-CN" sz="2000" dirty="0" smtClean="0"/>
              <a:t> reg1=5\</a:t>
            </a:r>
            <a:r>
              <a:rPr lang="en-US" altLang="zh-CN" sz="2000" dirty="0" err="1" smtClean="0"/>
              <a:t>MaxTime</a:t>
            </a:r>
            <a:r>
              <a:rPr lang="en-US" altLang="zh-CN" sz="2000" dirty="0" smtClean="0"/>
              <a:t>:=3\</a:t>
            </a:r>
            <a:r>
              <a:rPr lang="en-US" altLang="zh-CN" sz="2000" dirty="0" err="1" smtClean="0"/>
              <a:t>TimeFlag</a:t>
            </a:r>
            <a:r>
              <a:rPr lang="en-US" altLang="zh-CN" sz="2000" dirty="0" smtClean="0"/>
              <a:t>:=bool1;</a:t>
            </a:r>
          </a:p>
          <a:p>
            <a:endParaRPr lang="zh-CN" altLang="en-US" sz="2000" dirty="0"/>
          </a:p>
        </p:txBody>
      </p:sp>
      <p:sp>
        <p:nvSpPr>
          <p:cNvPr id="12" name="TextBox 11"/>
          <p:cNvSpPr txBox="1"/>
          <p:nvPr/>
        </p:nvSpPr>
        <p:spPr>
          <a:xfrm>
            <a:off x="2786050" y="4357694"/>
            <a:ext cx="6072230" cy="1938992"/>
          </a:xfrm>
          <a:prstGeom prst="rect">
            <a:avLst/>
          </a:prstGeom>
          <a:noFill/>
        </p:spPr>
        <p:txBody>
          <a:bodyPr wrap="square" rtlCol="0">
            <a:spAutoFit/>
          </a:bodyPr>
          <a:lstStyle/>
          <a:p>
            <a:pPr>
              <a:lnSpc>
                <a:spcPct val="150000"/>
              </a:lnSpc>
            </a:pPr>
            <a:r>
              <a:rPr lang="zh-CN" altLang="en-US" sz="2000" dirty="0" smtClean="0"/>
              <a:t>等待数值型数据</a:t>
            </a:r>
            <a:r>
              <a:rPr lang="en-US" altLang="zh-CN" sz="2000" dirty="0" smtClean="0"/>
              <a:t>reg1 </a:t>
            </a:r>
            <a:r>
              <a:rPr lang="zh-CN" altLang="en-US" sz="2000" dirty="0" smtClean="0"/>
              <a:t>变为</a:t>
            </a:r>
            <a:r>
              <a:rPr lang="en-US" altLang="zh-CN" sz="2000" dirty="0" smtClean="0"/>
              <a:t>5</a:t>
            </a:r>
            <a:r>
              <a:rPr lang="zh-CN" altLang="en-US" sz="2000" dirty="0" smtClean="0"/>
              <a:t>，最大等待时间为</a:t>
            </a:r>
            <a:r>
              <a:rPr lang="en-US" altLang="zh-CN" sz="2000" dirty="0" smtClean="0"/>
              <a:t>3s</a:t>
            </a:r>
            <a:r>
              <a:rPr lang="zh-CN" altLang="en-US" sz="2000" dirty="0" smtClean="0"/>
              <a:t>，若超时则</a:t>
            </a:r>
            <a:r>
              <a:rPr lang="en-US" altLang="zh-CN" sz="2000" dirty="0" smtClean="0"/>
              <a:t>bool1</a:t>
            </a:r>
            <a:r>
              <a:rPr lang="zh-CN" altLang="en-US" sz="2000" dirty="0" smtClean="0"/>
              <a:t>被赋值为</a:t>
            </a:r>
            <a:r>
              <a:rPr lang="en-US" altLang="zh-CN" sz="2000" dirty="0" smtClean="0"/>
              <a:t>TRUE</a:t>
            </a:r>
            <a:r>
              <a:rPr lang="zh-CN" altLang="en-US" sz="2000" dirty="0" smtClean="0"/>
              <a:t>，程序继续执行下一条指令；若不设最大等待时间，则指令一直等待直至条件成立。</a:t>
            </a:r>
            <a:endParaRPr lang="zh-CN" altLang="en-US" sz="2000" dirty="0"/>
          </a:p>
        </p:txBody>
      </p:sp>
      <p:sp>
        <p:nvSpPr>
          <p:cNvPr id="13" name="TextBox 12"/>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785786" y="1571612"/>
            <a:ext cx="2928958" cy="461665"/>
          </a:xfrm>
          <a:prstGeom prst="rect">
            <a:avLst/>
          </a:prstGeom>
          <a:noFill/>
        </p:spPr>
        <p:txBody>
          <a:bodyPr wrap="square" rtlCol="0">
            <a:spAutoFit/>
          </a:bodyPr>
          <a:lstStyle/>
          <a:p>
            <a:r>
              <a:rPr lang="en-US" altLang="zh-CN" sz="2400" b="1" dirty="0" smtClean="0">
                <a:solidFill>
                  <a:srgbClr val="FF0000"/>
                </a:solidFill>
                <a:latin typeface="Adobe 楷体 Std R" pitchFamily="18" charset="-122"/>
                <a:ea typeface="Adobe 楷体 Std R" pitchFamily="18" charset="-122"/>
              </a:rPr>
              <a:t>③ </a:t>
            </a:r>
            <a:r>
              <a:rPr lang="en-US" altLang="zh-CN" sz="2400" b="1" dirty="0" err="1" smtClean="0">
                <a:solidFill>
                  <a:srgbClr val="FF0000"/>
                </a:solidFill>
                <a:latin typeface="Adobe 楷体 Std R" pitchFamily="18" charset="-122"/>
                <a:ea typeface="Adobe 楷体 Std R" pitchFamily="18" charset="-122"/>
              </a:rPr>
              <a:t>Waittime</a:t>
            </a:r>
            <a:r>
              <a:rPr lang="en-US" altLang="zh-CN" sz="2400" b="1" dirty="0" smtClean="0">
                <a:solidFill>
                  <a:srgbClr val="FF0000"/>
                </a:solidFill>
                <a:latin typeface="Adobe 楷体 Std R" pitchFamily="18" charset="-122"/>
                <a:ea typeface="Adobe 楷体 Std R" pitchFamily="18" charset="-122"/>
              </a:rPr>
              <a:t> </a:t>
            </a:r>
            <a:r>
              <a:rPr lang="zh-CN" altLang="en-US" sz="2400" b="1" dirty="0" smtClean="0">
                <a:solidFill>
                  <a:srgbClr val="FF0000"/>
                </a:solidFill>
                <a:latin typeface="Adobe 楷体 Std R" pitchFamily="18" charset="-122"/>
                <a:ea typeface="Adobe 楷体 Std R" pitchFamily="18" charset="-122"/>
              </a:rPr>
              <a:t>指令</a:t>
            </a:r>
          </a:p>
        </p:txBody>
      </p:sp>
      <p:sp>
        <p:nvSpPr>
          <p:cNvPr id="7" name="TextBox 6"/>
          <p:cNvSpPr txBox="1"/>
          <p:nvPr/>
        </p:nvSpPr>
        <p:spPr>
          <a:xfrm>
            <a:off x="3000364" y="4363596"/>
            <a:ext cx="5072098" cy="1137106"/>
          </a:xfrm>
          <a:prstGeom prst="rect">
            <a:avLst/>
          </a:prstGeom>
          <a:noFill/>
        </p:spPr>
        <p:txBody>
          <a:bodyPr wrap="square" rtlCol="0">
            <a:spAutoFit/>
          </a:bodyPr>
          <a:lstStyle/>
          <a:p>
            <a:pPr>
              <a:lnSpc>
                <a:spcPct val="150000"/>
              </a:lnSpc>
            </a:pPr>
            <a:r>
              <a:rPr lang="zh-CN" altLang="en-US" sz="2400" dirty="0" smtClean="0"/>
              <a:t>机器人程序执行到该指令时，指针会在此处等待</a:t>
            </a:r>
            <a:r>
              <a:rPr lang="en-US" altLang="zh-CN" sz="2400" dirty="0" smtClean="0"/>
              <a:t>0.3s</a:t>
            </a:r>
            <a:r>
              <a:rPr lang="zh-CN" altLang="en-US" sz="2400" dirty="0" smtClean="0"/>
              <a:t>。</a:t>
            </a:r>
            <a:endParaRPr lang="zh-CN" altLang="en-US" sz="2400" dirty="0"/>
          </a:p>
        </p:txBody>
      </p:sp>
      <p:sp>
        <p:nvSpPr>
          <p:cNvPr id="8" name="矩形 7"/>
          <p:cNvSpPr/>
          <p:nvPr/>
        </p:nvSpPr>
        <p:spPr>
          <a:xfrm>
            <a:off x="1142976" y="2428868"/>
            <a:ext cx="7715304" cy="559769"/>
          </a:xfrm>
          <a:prstGeom prst="rect">
            <a:avLst/>
          </a:prstGeom>
        </p:spPr>
        <p:txBody>
          <a:bodyPr wrap="square">
            <a:spAutoFit/>
          </a:bodyPr>
          <a:lstStyle/>
          <a:p>
            <a:pPr>
              <a:lnSpc>
                <a:spcPct val="150000"/>
              </a:lnSpc>
            </a:pPr>
            <a:r>
              <a:rPr lang="zh-CN" altLang="en-US" sz="2400" b="1" dirty="0" smtClean="0">
                <a:solidFill>
                  <a:srgbClr val="00B0F0"/>
                </a:solidFill>
                <a:latin typeface="楷体" pitchFamily="49" charset="-122"/>
                <a:ea typeface="楷体" pitchFamily="49" charset="-122"/>
              </a:rPr>
              <a:t>指令作用： </a:t>
            </a:r>
            <a:r>
              <a:rPr lang="zh-CN" altLang="en-US" sz="2400" dirty="0" smtClean="0">
                <a:latin typeface="楷体" pitchFamily="49" charset="-122"/>
                <a:ea typeface="楷体" pitchFamily="49" charset="-122"/>
              </a:rPr>
              <a:t>等待固定的时间</a:t>
            </a:r>
            <a:endParaRPr lang="en-US" altLang="zh-CN" sz="2400" dirty="0" smtClean="0">
              <a:latin typeface="楷体" pitchFamily="49" charset="-122"/>
              <a:ea typeface="楷体" pitchFamily="49" charset="-122"/>
            </a:endParaRPr>
          </a:p>
        </p:txBody>
      </p:sp>
      <p:sp>
        <p:nvSpPr>
          <p:cNvPr id="9" name="矩形 8"/>
          <p:cNvSpPr/>
          <p:nvPr/>
        </p:nvSpPr>
        <p:spPr>
          <a:xfrm>
            <a:off x="1142976" y="3357562"/>
            <a:ext cx="1714512" cy="584775"/>
          </a:xfrm>
          <a:prstGeom prst="rect">
            <a:avLst/>
          </a:prstGeom>
        </p:spPr>
        <p:txBody>
          <a:bodyPr wrap="square">
            <a:spAutoFit/>
          </a:bodyPr>
          <a:lstStyle/>
          <a:p>
            <a:endParaRPr lang="en-US" altLang="zh-CN" sz="800" dirty="0" smtClean="0">
              <a:latin typeface="楷体" pitchFamily="49" charset="-122"/>
              <a:ea typeface="楷体" pitchFamily="49" charset="-122"/>
            </a:endParaRPr>
          </a:p>
          <a:p>
            <a:r>
              <a:rPr lang="zh-CN" altLang="en-US" sz="2400" b="1" dirty="0" smtClean="0">
                <a:solidFill>
                  <a:srgbClr val="C00000"/>
                </a:solidFill>
                <a:latin typeface="楷体" pitchFamily="49" charset="-122"/>
                <a:ea typeface="楷体" pitchFamily="49" charset="-122"/>
              </a:rPr>
              <a:t>应用举例：</a:t>
            </a:r>
            <a:endParaRPr lang="en-US" altLang="zh-CN" sz="2400" b="1" dirty="0" smtClean="0">
              <a:solidFill>
                <a:srgbClr val="C00000"/>
              </a:solidFill>
              <a:latin typeface="楷体" pitchFamily="49" charset="-122"/>
              <a:ea typeface="楷体" pitchFamily="49" charset="-122"/>
            </a:endParaRPr>
          </a:p>
        </p:txBody>
      </p:sp>
      <p:sp>
        <p:nvSpPr>
          <p:cNvPr id="10" name="矩形 9"/>
          <p:cNvSpPr/>
          <p:nvPr/>
        </p:nvSpPr>
        <p:spPr>
          <a:xfrm>
            <a:off x="1142976" y="4429132"/>
            <a:ext cx="1928826" cy="461665"/>
          </a:xfrm>
          <a:prstGeom prst="rect">
            <a:avLst/>
          </a:prstGeom>
        </p:spPr>
        <p:txBody>
          <a:bodyPr wrap="square">
            <a:spAutoFit/>
          </a:bodyPr>
          <a:lstStyle/>
          <a:p>
            <a:r>
              <a:rPr lang="zh-CN" altLang="en-US" sz="2400" b="1" dirty="0" smtClean="0">
                <a:solidFill>
                  <a:srgbClr val="00B050"/>
                </a:solidFill>
                <a:latin typeface="楷体" pitchFamily="49" charset="-122"/>
                <a:ea typeface="楷体" pitchFamily="49" charset="-122"/>
              </a:rPr>
              <a:t>执行结果：</a:t>
            </a:r>
            <a:endParaRPr lang="zh-CN" altLang="en-US" sz="2000" dirty="0" smtClean="0">
              <a:latin typeface="楷体" pitchFamily="49" charset="-122"/>
              <a:ea typeface="楷体" pitchFamily="49" charset="-122"/>
            </a:endParaRPr>
          </a:p>
        </p:txBody>
      </p:sp>
      <p:sp>
        <p:nvSpPr>
          <p:cNvPr id="11" name="TextBox 10"/>
          <p:cNvSpPr txBox="1"/>
          <p:nvPr/>
        </p:nvSpPr>
        <p:spPr>
          <a:xfrm>
            <a:off x="3071802" y="3500438"/>
            <a:ext cx="2000264" cy="461665"/>
          </a:xfrm>
          <a:prstGeom prst="rect">
            <a:avLst/>
          </a:prstGeom>
          <a:noFill/>
        </p:spPr>
        <p:txBody>
          <a:bodyPr wrap="square" rtlCol="0">
            <a:spAutoFit/>
          </a:bodyPr>
          <a:lstStyle/>
          <a:p>
            <a:r>
              <a:rPr lang="en-US" altLang="zh-CN" sz="2400" dirty="0" err="1" smtClean="0"/>
              <a:t>Waittime</a:t>
            </a:r>
            <a:r>
              <a:rPr lang="en-US" altLang="zh-CN" sz="2400" dirty="0" smtClean="0"/>
              <a:t> 0.3;</a:t>
            </a:r>
          </a:p>
        </p:txBody>
      </p:sp>
      <p:sp>
        <p:nvSpPr>
          <p:cNvPr id="12" name="TextBox 11"/>
          <p:cNvSpPr txBox="1"/>
          <p:nvPr/>
        </p:nvSpPr>
        <p:spPr>
          <a:xfrm>
            <a:off x="0" y="214290"/>
            <a:ext cx="4643438" cy="584775"/>
          </a:xfrm>
          <a:prstGeom prst="rect">
            <a:avLst/>
          </a:prstGeom>
          <a:noFill/>
        </p:spPr>
        <p:txBody>
          <a:bodyPr wrap="square" rtlCol="0">
            <a:spAutoFit/>
          </a:bodyPr>
          <a:lstStyle/>
          <a:p>
            <a:r>
              <a:rPr lang="en-US" sz="3200" b="1" dirty="0" smtClean="0">
                <a:solidFill>
                  <a:srgbClr val="FF0000"/>
                </a:solidFill>
                <a:latin typeface="楷体" pitchFamily="49" charset="-122"/>
                <a:ea typeface="楷体" pitchFamily="49" charset="-122"/>
              </a:rPr>
              <a:t>4.</a:t>
            </a:r>
            <a:r>
              <a:rPr lang="en-US" altLang="zh-CN" sz="3200" b="1" dirty="0" smtClean="0">
                <a:solidFill>
                  <a:srgbClr val="FF0000"/>
                </a:solidFill>
                <a:latin typeface="楷体" pitchFamily="49" charset="-122"/>
                <a:ea typeface="楷体" pitchFamily="49" charset="-122"/>
              </a:rPr>
              <a:t>2 </a:t>
            </a:r>
            <a:r>
              <a:rPr lang="zh-CN" altLang="en-US" sz="3200" b="1" dirty="0" smtClean="0">
                <a:solidFill>
                  <a:srgbClr val="FF0000"/>
                </a:solidFill>
                <a:latin typeface="楷体" pitchFamily="49" charset="-122"/>
                <a:ea typeface="楷体" pitchFamily="49" charset="-122"/>
              </a:rPr>
              <a:t>玻璃涂胶知识储备</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
        <p:nvSpPr>
          <p:cNvPr id="7" name="TextBox 6"/>
          <p:cNvSpPr txBox="1"/>
          <p:nvPr/>
        </p:nvSpPr>
        <p:spPr>
          <a:xfrm>
            <a:off x="0" y="1357298"/>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1</a:t>
            </a:r>
            <a:r>
              <a:rPr lang="zh-CN" altLang="en-US" sz="2800" b="1" dirty="0" smtClean="0">
                <a:solidFill>
                  <a:srgbClr val="002060"/>
                </a:solidFill>
                <a:latin typeface="楷体" pitchFamily="49" charset="-122"/>
                <a:ea typeface="楷体" pitchFamily="49" charset="-122"/>
              </a:rPr>
              <a:t>）解压并初始化</a:t>
            </a:r>
            <a:endParaRPr lang="zh-CN" altLang="en-US" sz="2800" b="1" dirty="0">
              <a:solidFill>
                <a:srgbClr val="002060"/>
              </a:solidFill>
              <a:latin typeface="楷体" pitchFamily="49" charset="-122"/>
              <a:ea typeface="楷体" pitchFamily="49" charset="-122"/>
            </a:endParaRPr>
          </a:p>
        </p:txBody>
      </p:sp>
      <p:pic>
        <p:nvPicPr>
          <p:cNvPr id="10" name="图片 9" descr="4.jpg"/>
          <p:cNvPicPr>
            <a:picLocks noChangeAspect="1"/>
          </p:cNvPicPr>
          <p:nvPr/>
        </p:nvPicPr>
        <p:blipFill>
          <a:blip r:embed="rId2"/>
          <a:stretch>
            <a:fillRect/>
          </a:stretch>
        </p:blipFill>
        <p:spPr>
          <a:xfrm>
            <a:off x="2143108" y="2578336"/>
            <a:ext cx="5715040" cy="4208250"/>
          </a:xfrm>
          <a:prstGeom prst="rect">
            <a:avLst/>
          </a:prstGeom>
        </p:spPr>
      </p:pic>
      <p:sp>
        <p:nvSpPr>
          <p:cNvPr id="11" name="TextBox 10"/>
          <p:cNvSpPr txBox="1"/>
          <p:nvPr/>
        </p:nvSpPr>
        <p:spPr>
          <a:xfrm>
            <a:off x="928662" y="2000240"/>
            <a:ext cx="4286280" cy="523220"/>
          </a:xfrm>
          <a:prstGeom prst="rect">
            <a:avLst/>
          </a:prstGeom>
          <a:noFill/>
        </p:spPr>
        <p:txBody>
          <a:bodyPr wrap="square" rtlCol="0">
            <a:spAutoFit/>
          </a:bodyPr>
          <a:lstStyle/>
          <a:p>
            <a:r>
              <a:rPr lang="en-US" altLang="zh-CN" sz="2800" b="1" dirty="0" smtClean="0">
                <a:solidFill>
                  <a:srgbClr val="7030A0"/>
                </a:solidFill>
              </a:rPr>
              <a:t>1</a:t>
            </a:r>
            <a:r>
              <a:rPr lang="zh-CN" altLang="en-US" sz="2800" b="1" dirty="0" smtClean="0">
                <a:solidFill>
                  <a:srgbClr val="7030A0"/>
                </a:solidFill>
              </a:rPr>
              <a:t>）解压完成后运行</a:t>
            </a:r>
            <a:endParaRPr lang="zh-CN" altLang="en-US" sz="2800" b="1" dirty="0">
              <a:solidFill>
                <a:srgbClr val="7030A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401.jpg"/>
          <p:cNvPicPr>
            <a:picLocks noChangeAspect="1"/>
          </p:cNvPicPr>
          <p:nvPr/>
        </p:nvPicPr>
        <p:blipFill>
          <a:blip r:embed="rId2"/>
          <a:stretch>
            <a:fillRect/>
          </a:stretch>
        </p:blipFill>
        <p:spPr>
          <a:xfrm>
            <a:off x="1500166" y="1928802"/>
            <a:ext cx="6429420" cy="4715696"/>
          </a:xfrm>
          <a:prstGeom prst="rect">
            <a:avLst/>
          </a:prstGeom>
        </p:spPr>
      </p:pic>
      <p:sp>
        <p:nvSpPr>
          <p:cNvPr id="7" name="TextBox 6"/>
          <p:cNvSpPr txBox="1"/>
          <p:nvPr/>
        </p:nvSpPr>
        <p:spPr>
          <a:xfrm>
            <a:off x="500034" y="1357298"/>
            <a:ext cx="5500726"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2</a:t>
            </a:r>
            <a:r>
              <a:rPr lang="zh-CN" altLang="en-US" sz="2800" b="1" dirty="0" smtClean="0">
                <a:solidFill>
                  <a:srgbClr val="7030A0"/>
                </a:solidFill>
                <a:latin typeface="楷体" pitchFamily="49" charset="-122"/>
                <a:ea typeface="楷体" pitchFamily="49" charset="-122"/>
              </a:rPr>
              <a:t>）置位仿真涂胶启动信号</a:t>
            </a:r>
            <a:endParaRPr lang="zh-CN" altLang="en-US" sz="2800" b="1" dirty="0">
              <a:solidFill>
                <a:srgbClr val="7030A0"/>
              </a:solidFill>
              <a:latin typeface="楷体" pitchFamily="49" charset="-122"/>
              <a:ea typeface="楷体" pitchFamily="49" charset="-122"/>
            </a:endParaRPr>
          </a:p>
        </p:txBody>
      </p:sp>
      <p:sp>
        <p:nvSpPr>
          <p:cNvPr id="8" name="TextBox 7"/>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1500166" y="2071677"/>
            <a:ext cx="6286544" cy="4582499"/>
          </a:xfrm>
          <a:prstGeom prst="rect">
            <a:avLst/>
          </a:prstGeom>
          <a:noFill/>
          <a:ln w="9525">
            <a:noFill/>
            <a:miter lim="800000"/>
            <a:headEnd/>
            <a:tailEnd/>
          </a:ln>
          <a:effectLst/>
        </p:spPr>
      </p:pic>
      <p:sp>
        <p:nvSpPr>
          <p:cNvPr id="6" name="TextBox 5"/>
          <p:cNvSpPr txBox="1"/>
          <p:nvPr/>
        </p:nvSpPr>
        <p:spPr>
          <a:xfrm>
            <a:off x="500034" y="1357298"/>
            <a:ext cx="528641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3</a:t>
            </a:r>
            <a:r>
              <a:rPr lang="zh-CN" altLang="en-US" sz="2800" b="1" dirty="0" smtClean="0">
                <a:solidFill>
                  <a:srgbClr val="7030A0"/>
                </a:solidFill>
                <a:latin typeface="楷体" pitchFamily="49" charset="-122"/>
                <a:ea typeface="楷体" pitchFamily="49" charset="-122"/>
              </a:rPr>
              <a:t>）仿真确认后可停止仿真过程</a:t>
            </a:r>
            <a:endParaRPr lang="zh-CN" altLang="en-US" sz="2800" b="1" dirty="0">
              <a:solidFill>
                <a:srgbClr val="7030A0"/>
              </a:solidFill>
              <a:latin typeface="楷体" pitchFamily="49" charset="-122"/>
              <a:ea typeface="楷体" pitchFamily="49" charset="-122"/>
            </a:endParaRPr>
          </a:p>
        </p:txBody>
      </p:sp>
      <p:sp>
        <p:nvSpPr>
          <p:cNvPr id="7" name="TextBox 6"/>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403.jpg"/>
          <p:cNvPicPr>
            <a:picLocks noChangeAspect="1"/>
          </p:cNvPicPr>
          <p:nvPr/>
        </p:nvPicPr>
        <p:blipFill>
          <a:blip r:embed="rId2"/>
          <a:stretch>
            <a:fillRect/>
          </a:stretch>
        </p:blipFill>
        <p:spPr>
          <a:xfrm>
            <a:off x="0" y="2071678"/>
            <a:ext cx="7240596" cy="3357586"/>
          </a:xfrm>
          <a:prstGeom prst="rect">
            <a:avLst/>
          </a:prstGeom>
        </p:spPr>
      </p:pic>
      <p:pic>
        <p:nvPicPr>
          <p:cNvPr id="7" name="图片 6" descr="404.jpg"/>
          <p:cNvPicPr>
            <a:picLocks noChangeAspect="1"/>
          </p:cNvPicPr>
          <p:nvPr/>
        </p:nvPicPr>
        <p:blipFill>
          <a:blip r:embed="rId3"/>
          <a:stretch>
            <a:fillRect/>
          </a:stretch>
        </p:blipFill>
        <p:spPr>
          <a:xfrm>
            <a:off x="5072098" y="1265144"/>
            <a:ext cx="4071934" cy="3021112"/>
          </a:xfrm>
          <a:prstGeom prst="rect">
            <a:avLst/>
          </a:prstGeom>
        </p:spPr>
      </p:pic>
      <p:sp>
        <p:nvSpPr>
          <p:cNvPr id="8" name="TextBox 7"/>
          <p:cNvSpPr txBox="1"/>
          <p:nvPr/>
        </p:nvSpPr>
        <p:spPr>
          <a:xfrm>
            <a:off x="0" y="1428736"/>
            <a:ext cx="5286412" cy="523220"/>
          </a:xfrm>
          <a:prstGeom prst="rect">
            <a:avLst/>
          </a:prstGeom>
          <a:noFill/>
        </p:spPr>
        <p:txBody>
          <a:bodyPr wrap="square" rtlCol="0">
            <a:spAutoFit/>
          </a:bodyPr>
          <a:lstStyle/>
          <a:p>
            <a:r>
              <a:rPr lang="en-US" altLang="zh-CN" sz="2800" b="1" dirty="0" smtClean="0">
                <a:solidFill>
                  <a:srgbClr val="7030A0"/>
                </a:solidFill>
                <a:latin typeface="楷体" pitchFamily="49" charset="-122"/>
                <a:ea typeface="楷体" pitchFamily="49" charset="-122"/>
              </a:rPr>
              <a:t>4</a:t>
            </a:r>
            <a:r>
              <a:rPr lang="zh-CN" altLang="en-US" sz="2800" b="1" dirty="0" smtClean="0">
                <a:solidFill>
                  <a:srgbClr val="7030A0"/>
                </a:solidFill>
                <a:latin typeface="楷体" pitchFamily="49" charset="-122"/>
                <a:ea typeface="楷体" pitchFamily="49" charset="-122"/>
              </a:rPr>
              <a:t>）备份和机器人恢复出厂设置</a:t>
            </a:r>
            <a:endParaRPr lang="zh-CN" altLang="en-US" sz="2800" b="1" dirty="0">
              <a:solidFill>
                <a:srgbClr val="7030A0"/>
              </a:solidFill>
              <a:latin typeface="楷体" pitchFamily="49" charset="-122"/>
              <a:ea typeface="楷体" pitchFamily="49" charset="-122"/>
            </a:endParaRPr>
          </a:p>
        </p:txBody>
      </p:sp>
      <p:pic>
        <p:nvPicPr>
          <p:cNvPr id="9" name="图片 8" descr="405.jpg"/>
          <p:cNvPicPr>
            <a:picLocks noChangeAspect="1"/>
          </p:cNvPicPr>
          <p:nvPr/>
        </p:nvPicPr>
        <p:blipFill>
          <a:blip r:embed="rId4"/>
          <a:stretch>
            <a:fillRect/>
          </a:stretch>
        </p:blipFill>
        <p:spPr>
          <a:xfrm>
            <a:off x="3210063" y="4286257"/>
            <a:ext cx="5933937" cy="2571744"/>
          </a:xfrm>
          <a:prstGeom prst="rect">
            <a:avLst/>
          </a:prstGeom>
        </p:spPr>
      </p:pic>
      <p:sp>
        <p:nvSpPr>
          <p:cNvPr id="10" name="TextBox 9"/>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p:cNvSpPr txBox="1"/>
          <p:nvPr/>
        </p:nvSpPr>
        <p:spPr>
          <a:xfrm>
            <a:off x="214282" y="1357298"/>
            <a:ext cx="3428992"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2</a:t>
            </a:r>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 I/O </a:t>
            </a:r>
            <a:r>
              <a:rPr lang="zh-CN" altLang="en-US" sz="2800" b="1" dirty="0" smtClean="0">
                <a:solidFill>
                  <a:srgbClr val="002060"/>
                </a:solidFill>
                <a:latin typeface="楷体" pitchFamily="49" charset="-122"/>
                <a:ea typeface="楷体" pitchFamily="49" charset="-122"/>
              </a:rPr>
              <a:t>配置</a:t>
            </a:r>
          </a:p>
        </p:txBody>
      </p:sp>
      <p:pic>
        <p:nvPicPr>
          <p:cNvPr id="8" name="图片 7" descr="406.jpg"/>
          <p:cNvPicPr>
            <a:picLocks noChangeAspect="1"/>
          </p:cNvPicPr>
          <p:nvPr/>
        </p:nvPicPr>
        <p:blipFill>
          <a:blip r:embed="rId2"/>
          <a:stretch>
            <a:fillRect/>
          </a:stretch>
        </p:blipFill>
        <p:spPr>
          <a:xfrm>
            <a:off x="1428728" y="2071678"/>
            <a:ext cx="5715040" cy="3374595"/>
          </a:xfrm>
          <a:prstGeom prst="rect">
            <a:avLst/>
          </a:prstGeom>
        </p:spPr>
      </p:pic>
      <p:sp>
        <p:nvSpPr>
          <p:cNvPr id="9" name="TextBox 8"/>
          <p:cNvSpPr txBox="1"/>
          <p:nvPr/>
        </p:nvSpPr>
        <p:spPr>
          <a:xfrm>
            <a:off x="500066" y="5786454"/>
            <a:ext cx="8501090" cy="769441"/>
          </a:xfrm>
          <a:prstGeom prst="rect">
            <a:avLst/>
          </a:prstGeom>
          <a:noFill/>
        </p:spPr>
        <p:txBody>
          <a:bodyPr wrap="square" rtlCol="0">
            <a:spAutoFit/>
          </a:bodyPr>
          <a:lstStyle/>
          <a:p>
            <a:r>
              <a:rPr lang="zh-CN" altLang="en-US" sz="2200" dirty="0" smtClean="0"/>
              <a:t>改 虚拟示教器 界面语言；</a:t>
            </a:r>
            <a:r>
              <a:rPr lang="en-US" altLang="zh-CN" sz="2200" dirty="0" smtClean="0"/>
              <a:t>I/O</a:t>
            </a:r>
            <a:r>
              <a:rPr lang="zh-CN" altLang="en-US" sz="2200" dirty="0" smtClean="0"/>
              <a:t>配置过程如下：</a:t>
            </a:r>
            <a:endParaRPr lang="en-US" altLang="zh-CN" sz="2200" dirty="0" smtClean="0"/>
          </a:p>
          <a:p>
            <a:r>
              <a:rPr lang="zh-CN" altLang="en-US" sz="2200" dirty="0" smtClean="0"/>
              <a:t>“</a:t>
            </a:r>
            <a:r>
              <a:rPr lang="en-US" altLang="zh-CN" sz="2200" dirty="0" smtClean="0"/>
              <a:t>ABB </a:t>
            </a:r>
            <a:r>
              <a:rPr lang="zh-CN" altLang="en-US" sz="2200" dirty="0" smtClean="0"/>
              <a:t>菜单”</a:t>
            </a:r>
            <a:r>
              <a:rPr lang="en-US" altLang="zh-CN" sz="2200" dirty="0" smtClean="0"/>
              <a:t>-</a:t>
            </a:r>
            <a:r>
              <a:rPr lang="zh-CN" altLang="en-US" sz="2200" dirty="0" smtClean="0"/>
              <a:t>“控制面板”</a:t>
            </a:r>
            <a:r>
              <a:rPr lang="en-US" altLang="zh-CN" sz="2200" dirty="0" smtClean="0"/>
              <a:t>-</a:t>
            </a:r>
            <a:r>
              <a:rPr lang="zh-CN" altLang="en-US" sz="2200" dirty="0" smtClean="0"/>
              <a:t>“配置”，“</a:t>
            </a:r>
            <a:r>
              <a:rPr lang="en-US" altLang="zh-CN" sz="2200" dirty="0" smtClean="0"/>
              <a:t>I/O </a:t>
            </a:r>
            <a:r>
              <a:rPr lang="zh-CN" altLang="en-US" sz="2200" dirty="0" smtClean="0"/>
              <a:t>主题”，配置</a:t>
            </a:r>
            <a:r>
              <a:rPr lang="en-US" altLang="zh-CN" sz="2200" dirty="0" smtClean="0"/>
              <a:t>I/O </a:t>
            </a:r>
            <a:r>
              <a:rPr lang="zh-CN" altLang="en-US" sz="2200" dirty="0" smtClean="0"/>
              <a:t>信号</a:t>
            </a:r>
            <a:endParaRPr lang="zh-CN" altLang="en-US" sz="2200" dirty="0"/>
          </a:p>
        </p:txBody>
      </p:sp>
      <p:sp>
        <p:nvSpPr>
          <p:cNvPr id="10" name="TextBox 9"/>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428596" y="1357298"/>
            <a:ext cx="6072230" cy="461665"/>
          </a:xfrm>
          <a:prstGeom prst="rect">
            <a:avLst/>
          </a:prstGeom>
          <a:noFill/>
        </p:spPr>
        <p:txBody>
          <a:bodyPr wrap="square" rtlCol="0">
            <a:spAutoFit/>
          </a:bodyPr>
          <a:lstStyle/>
          <a:p>
            <a:r>
              <a:rPr lang="en-US" altLang="zh-CN" sz="2400" b="1" dirty="0" smtClean="0">
                <a:solidFill>
                  <a:srgbClr val="C00000"/>
                </a:solidFill>
              </a:rPr>
              <a:t>DSQC652 </a:t>
            </a:r>
            <a:r>
              <a:rPr lang="zh-CN" altLang="en-US" sz="2400" b="1" dirty="0" smtClean="0">
                <a:solidFill>
                  <a:srgbClr val="C00000"/>
                </a:solidFill>
              </a:rPr>
              <a:t>通信板卡的</a:t>
            </a:r>
            <a:r>
              <a:rPr lang="en-US" altLang="zh-CN" sz="2400" b="1" dirty="0" smtClean="0">
                <a:solidFill>
                  <a:srgbClr val="C00000"/>
                </a:solidFill>
              </a:rPr>
              <a:t>I/O </a:t>
            </a:r>
            <a:r>
              <a:rPr lang="zh-CN" altLang="en-US" sz="2400" b="1" dirty="0" smtClean="0">
                <a:solidFill>
                  <a:srgbClr val="C00000"/>
                </a:solidFill>
              </a:rPr>
              <a:t>单元相关参数设置</a:t>
            </a:r>
            <a:endParaRPr lang="zh-CN" altLang="en-US" sz="2400" b="1" dirty="0">
              <a:solidFill>
                <a:srgbClr val="C00000"/>
              </a:solidFill>
            </a:endParaRPr>
          </a:p>
        </p:txBody>
      </p:sp>
      <p:pic>
        <p:nvPicPr>
          <p:cNvPr id="7" name="图片 6" descr="407.jpg"/>
          <p:cNvPicPr>
            <a:picLocks noChangeAspect="1"/>
          </p:cNvPicPr>
          <p:nvPr/>
        </p:nvPicPr>
        <p:blipFill>
          <a:blip r:embed="rId2"/>
          <a:stretch>
            <a:fillRect/>
          </a:stretch>
        </p:blipFill>
        <p:spPr>
          <a:xfrm>
            <a:off x="857224" y="2000240"/>
            <a:ext cx="6929486" cy="1688565"/>
          </a:xfrm>
          <a:prstGeom prst="rect">
            <a:avLst/>
          </a:prstGeom>
        </p:spPr>
      </p:pic>
      <p:sp>
        <p:nvSpPr>
          <p:cNvPr id="8" name="TextBox 7"/>
          <p:cNvSpPr txBox="1"/>
          <p:nvPr/>
        </p:nvSpPr>
        <p:spPr>
          <a:xfrm>
            <a:off x="428596" y="3812449"/>
            <a:ext cx="6858048" cy="830997"/>
          </a:xfrm>
          <a:prstGeom prst="rect">
            <a:avLst/>
          </a:prstGeom>
          <a:noFill/>
        </p:spPr>
        <p:txBody>
          <a:bodyPr wrap="square" rtlCol="0">
            <a:spAutoFit/>
          </a:bodyPr>
          <a:lstStyle/>
          <a:p>
            <a:r>
              <a:rPr lang="zh-CN" altLang="en-US" sz="2400" b="1" dirty="0" smtClean="0">
                <a:solidFill>
                  <a:srgbClr val="C00000"/>
                </a:solidFill>
                <a:latin typeface="+mn-ea"/>
              </a:rPr>
              <a:t>输出信号</a:t>
            </a:r>
            <a:r>
              <a:rPr lang="en-US" altLang="zh-CN" sz="2400" b="1" dirty="0" err="1" smtClean="0">
                <a:solidFill>
                  <a:srgbClr val="C00000"/>
                </a:solidFill>
                <a:latin typeface="+mn-ea"/>
              </a:rPr>
              <a:t>doGlue</a:t>
            </a:r>
            <a:r>
              <a:rPr lang="zh-CN" altLang="en-US" sz="2400" b="1" dirty="0" smtClean="0">
                <a:solidFill>
                  <a:srgbClr val="C00000"/>
                </a:solidFill>
                <a:latin typeface="+mn-ea"/>
              </a:rPr>
              <a:t>用于控制涂胶枪动作；</a:t>
            </a:r>
            <a:endParaRPr lang="en-US" altLang="zh-CN" sz="2400" b="1" dirty="0" smtClean="0">
              <a:solidFill>
                <a:srgbClr val="C00000"/>
              </a:solidFill>
              <a:latin typeface="+mn-ea"/>
            </a:endParaRPr>
          </a:p>
          <a:p>
            <a:r>
              <a:rPr lang="zh-CN" altLang="en-US" sz="2400" b="1" dirty="0" smtClean="0">
                <a:solidFill>
                  <a:srgbClr val="C00000"/>
                </a:solidFill>
                <a:latin typeface="+mn-ea"/>
              </a:rPr>
              <a:t>输入信号</a:t>
            </a:r>
            <a:r>
              <a:rPr lang="en-US" altLang="zh-CN" sz="2400" b="1" dirty="0" err="1" smtClean="0">
                <a:solidFill>
                  <a:srgbClr val="C00000"/>
                </a:solidFill>
                <a:latin typeface="+mn-ea"/>
              </a:rPr>
              <a:t>diGlueStart</a:t>
            </a:r>
            <a:r>
              <a:rPr lang="zh-CN" altLang="en-US" sz="2400" b="1" dirty="0" smtClean="0">
                <a:solidFill>
                  <a:srgbClr val="C00000"/>
                </a:solidFill>
                <a:latin typeface="+mn-ea"/>
              </a:rPr>
              <a:t>用于启动涂胶信号。</a:t>
            </a:r>
            <a:endParaRPr lang="zh-CN" altLang="en-US" sz="2400" b="1" dirty="0">
              <a:solidFill>
                <a:srgbClr val="C00000"/>
              </a:solidFill>
              <a:latin typeface="+mn-ea"/>
            </a:endParaRPr>
          </a:p>
        </p:txBody>
      </p:sp>
      <p:pic>
        <p:nvPicPr>
          <p:cNvPr id="9" name="图片 8" descr="408.jpg"/>
          <p:cNvPicPr>
            <a:picLocks noChangeAspect="1"/>
          </p:cNvPicPr>
          <p:nvPr/>
        </p:nvPicPr>
        <p:blipFill>
          <a:blip r:embed="rId3"/>
          <a:stretch>
            <a:fillRect/>
          </a:stretch>
        </p:blipFill>
        <p:spPr>
          <a:xfrm>
            <a:off x="785786" y="4620126"/>
            <a:ext cx="6929486" cy="2166460"/>
          </a:xfrm>
          <a:prstGeom prst="rect">
            <a:avLst/>
          </a:prstGeom>
        </p:spPr>
      </p:pic>
      <p:sp>
        <p:nvSpPr>
          <p:cNvPr id="10" name="TextBox 9"/>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214282" y="1357298"/>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3</a:t>
            </a:r>
            <a:r>
              <a:rPr lang="zh-CN" altLang="en-US" sz="2800" b="1" dirty="0" smtClean="0">
                <a:solidFill>
                  <a:srgbClr val="002060"/>
                </a:solidFill>
                <a:latin typeface="楷体" pitchFamily="49" charset="-122"/>
                <a:ea typeface="楷体" pitchFamily="49" charset="-122"/>
              </a:rPr>
              <a:t>）程序模版导入</a:t>
            </a:r>
            <a:endParaRPr lang="zh-CN" altLang="en-US" sz="2800" b="1" dirty="0">
              <a:solidFill>
                <a:srgbClr val="002060"/>
              </a:solidFill>
              <a:latin typeface="楷体" pitchFamily="49" charset="-122"/>
              <a:ea typeface="楷体" pitchFamily="49" charset="-122"/>
            </a:endParaRPr>
          </a:p>
        </p:txBody>
      </p:sp>
      <p:sp>
        <p:nvSpPr>
          <p:cNvPr id="7" name="TextBox 6"/>
          <p:cNvSpPr txBox="1"/>
          <p:nvPr/>
        </p:nvSpPr>
        <p:spPr>
          <a:xfrm>
            <a:off x="214282" y="2000240"/>
            <a:ext cx="3286148" cy="523220"/>
          </a:xfrm>
          <a:prstGeom prst="rect">
            <a:avLst/>
          </a:prstGeom>
          <a:noFill/>
        </p:spPr>
        <p:txBody>
          <a:bodyPr wrap="square" rtlCol="0">
            <a:spAutoFit/>
          </a:bodyPr>
          <a:lstStyle/>
          <a:p>
            <a:r>
              <a:rPr lang="zh-CN" altLang="en-US" sz="2800" b="1" dirty="0" smtClean="0">
                <a:solidFill>
                  <a:srgbClr val="002060"/>
                </a:solidFill>
                <a:latin typeface="楷体" pitchFamily="49" charset="-122"/>
                <a:ea typeface="楷体" pitchFamily="49" charset="-122"/>
              </a:rPr>
              <a:t>（</a:t>
            </a:r>
            <a:r>
              <a:rPr lang="en-US" altLang="zh-CN" sz="2800" b="1" dirty="0" smtClean="0">
                <a:solidFill>
                  <a:srgbClr val="002060"/>
                </a:solidFill>
                <a:latin typeface="楷体" pitchFamily="49" charset="-122"/>
                <a:ea typeface="楷体" pitchFamily="49" charset="-122"/>
              </a:rPr>
              <a:t>4</a:t>
            </a:r>
            <a:r>
              <a:rPr lang="zh-CN" altLang="en-US" sz="2800" b="1" dirty="0" smtClean="0">
                <a:solidFill>
                  <a:srgbClr val="002060"/>
                </a:solidFill>
                <a:latin typeface="楷体" pitchFamily="49" charset="-122"/>
                <a:ea typeface="楷体" pitchFamily="49" charset="-122"/>
              </a:rPr>
              <a:t>）坐标系标定</a:t>
            </a:r>
            <a:endParaRPr lang="zh-CN" altLang="en-US" sz="2800" b="1" dirty="0">
              <a:solidFill>
                <a:srgbClr val="002060"/>
              </a:solidFill>
              <a:latin typeface="楷体" pitchFamily="49" charset="-122"/>
              <a:ea typeface="楷体" pitchFamily="49" charset="-122"/>
            </a:endParaRPr>
          </a:p>
        </p:txBody>
      </p:sp>
      <p:sp>
        <p:nvSpPr>
          <p:cNvPr id="8" name="TextBox 7"/>
          <p:cNvSpPr txBox="1"/>
          <p:nvPr/>
        </p:nvSpPr>
        <p:spPr>
          <a:xfrm>
            <a:off x="1214414" y="2643182"/>
            <a:ext cx="3286148" cy="954107"/>
          </a:xfrm>
          <a:prstGeom prst="rect">
            <a:avLst/>
          </a:prstGeom>
          <a:noFill/>
        </p:spPr>
        <p:txBody>
          <a:bodyPr wrap="square" rtlCol="0">
            <a:spAutoFit/>
          </a:bodyPr>
          <a:lstStyle/>
          <a:p>
            <a:r>
              <a:rPr lang="en-US" sz="2800" b="1" dirty="0" smtClean="0">
                <a:solidFill>
                  <a:srgbClr val="7030A0"/>
                </a:solidFill>
                <a:latin typeface="楷体" pitchFamily="49" charset="-122"/>
                <a:ea typeface="楷体" pitchFamily="49" charset="-122"/>
              </a:rPr>
              <a:t>1</a:t>
            </a:r>
            <a:r>
              <a:rPr lang="zh-CN" altLang="en-US" sz="2800" b="1" dirty="0" smtClean="0">
                <a:solidFill>
                  <a:srgbClr val="7030A0"/>
                </a:solidFill>
                <a:latin typeface="楷体" pitchFamily="49" charset="-122"/>
                <a:ea typeface="楷体" pitchFamily="49" charset="-122"/>
              </a:rPr>
              <a:t>）工具坐标系的标定</a:t>
            </a:r>
            <a:endParaRPr lang="zh-CN" altLang="en-US" sz="2800" dirty="0">
              <a:solidFill>
                <a:srgbClr val="7030A0"/>
              </a:solidFill>
              <a:latin typeface="楷体" pitchFamily="49" charset="-122"/>
              <a:ea typeface="楷体" pitchFamily="49" charset="-122"/>
            </a:endParaRPr>
          </a:p>
        </p:txBody>
      </p:sp>
      <p:pic>
        <p:nvPicPr>
          <p:cNvPr id="9" name="图片 8" descr="410.jpg"/>
          <p:cNvPicPr>
            <a:picLocks noChangeAspect="1"/>
          </p:cNvPicPr>
          <p:nvPr/>
        </p:nvPicPr>
        <p:blipFill>
          <a:blip r:embed="rId2"/>
          <a:stretch>
            <a:fillRect/>
          </a:stretch>
        </p:blipFill>
        <p:spPr>
          <a:xfrm>
            <a:off x="571472" y="3143248"/>
            <a:ext cx="4428210" cy="3429024"/>
          </a:xfrm>
          <a:prstGeom prst="rect">
            <a:avLst/>
          </a:prstGeom>
        </p:spPr>
      </p:pic>
      <p:sp>
        <p:nvSpPr>
          <p:cNvPr id="10" name="TextBox 9"/>
          <p:cNvSpPr txBox="1"/>
          <p:nvPr/>
        </p:nvSpPr>
        <p:spPr>
          <a:xfrm>
            <a:off x="5072066" y="2671700"/>
            <a:ext cx="3857652" cy="400110"/>
          </a:xfrm>
          <a:prstGeom prst="rect">
            <a:avLst/>
          </a:prstGeom>
          <a:noFill/>
        </p:spPr>
        <p:txBody>
          <a:bodyPr wrap="square" rtlCol="0">
            <a:spAutoFit/>
          </a:bodyPr>
          <a:lstStyle/>
          <a:p>
            <a:r>
              <a:rPr lang="zh-CN" altLang="en-US" sz="2000" dirty="0" smtClean="0"/>
              <a:t>估算该工具的重量以及重心偏移</a:t>
            </a:r>
            <a:endParaRPr lang="zh-CN" altLang="en-US" sz="2000" dirty="0"/>
          </a:p>
        </p:txBody>
      </p:sp>
      <p:pic>
        <p:nvPicPr>
          <p:cNvPr id="11" name="图片 10" descr="411.jpg"/>
          <p:cNvPicPr>
            <a:picLocks noChangeAspect="1"/>
          </p:cNvPicPr>
          <p:nvPr/>
        </p:nvPicPr>
        <p:blipFill>
          <a:blip r:embed="rId3"/>
          <a:stretch>
            <a:fillRect/>
          </a:stretch>
        </p:blipFill>
        <p:spPr>
          <a:xfrm>
            <a:off x="5143504" y="3071811"/>
            <a:ext cx="3720452" cy="3624440"/>
          </a:xfrm>
          <a:prstGeom prst="rect">
            <a:avLst/>
          </a:prstGeom>
        </p:spPr>
      </p:pic>
      <p:sp>
        <p:nvSpPr>
          <p:cNvPr id="12" name="TextBox 11"/>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9144000" cy="100010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071546"/>
            <a:ext cx="9144000" cy="14287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Box 5"/>
          <p:cNvSpPr txBox="1"/>
          <p:nvPr/>
        </p:nvSpPr>
        <p:spPr>
          <a:xfrm>
            <a:off x="1928794" y="1285860"/>
            <a:ext cx="5500726" cy="523220"/>
          </a:xfrm>
          <a:prstGeom prst="rect">
            <a:avLst/>
          </a:prstGeom>
          <a:noFill/>
        </p:spPr>
        <p:txBody>
          <a:bodyPr wrap="square" rtlCol="0">
            <a:spAutoFit/>
          </a:bodyPr>
          <a:lstStyle/>
          <a:p>
            <a:r>
              <a:rPr lang="zh-CN" altLang="en-US" sz="2800" b="1" dirty="0" smtClean="0">
                <a:solidFill>
                  <a:srgbClr val="C00000"/>
                </a:solidFill>
                <a:latin typeface="楷体" pitchFamily="49" charset="-122"/>
                <a:ea typeface="楷体" pitchFamily="49" charset="-122"/>
              </a:rPr>
              <a:t>隐藏玻璃，显示标定针以及标定</a:t>
            </a:r>
            <a:endParaRPr lang="zh-CN" altLang="en-US" sz="2800" b="1" dirty="0">
              <a:solidFill>
                <a:srgbClr val="C00000"/>
              </a:solidFill>
              <a:latin typeface="楷体" pitchFamily="49" charset="-122"/>
              <a:ea typeface="楷体" pitchFamily="49" charset="-122"/>
            </a:endParaRPr>
          </a:p>
        </p:txBody>
      </p:sp>
      <p:pic>
        <p:nvPicPr>
          <p:cNvPr id="7" name="图片 6" descr="412.jpg"/>
          <p:cNvPicPr>
            <a:picLocks noChangeAspect="1"/>
          </p:cNvPicPr>
          <p:nvPr/>
        </p:nvPicPr>
        <p:blipFill>
          <a:blip r:embed="rId2"/>
          <a:stretch>
            <a:fillRect/>
          </a:stretch>
        </p:blipFill>
        <p:spPr>
          <a:xfrm>
            <a:off x="428628" y="1928802"/>
            <a:ext cx="8286776" cy="4835167"/>
          </a:xfrm>
          <a:prstGeom prst="rect">
            <a:avLst/>
          </a:prstGeom>
        </p:spPr>
      </p:pic>
      <p:pic>
        <p:nvPicPr>
          <p:cNvPr id="8" name="图片 7" descr="413.jpg"/>
          <p:cNvPicPr>
            <a:picLocks noChangeAspect="1"/>
          </p:cNvPicPr>
          <p:nvPr/>
        </p:nvPicPr>
        <p:blipFill>
          <a:blip r:embed="rId3"/>
          <a:stretch>
            <a:fillRect/>
          </a:stretch>
        </p:blipFill>
        <p:spPr>
          <a:xfrm>
            <a:off x="2500298" y="1978894"/>
            <a:ext cx="6215106" cy="4197054"/>
          </a:xfrm>
          <a:prstGeom prst="rect">
            <a:avLst/>
          </a:prstGeom>
        </p:spPr>
      </p:pic>
      <p:sp>
        <p:nvSpPr>
          <p:cNvPr id="9" name="TextBox 8"/>
          <p:cNvSpPr txBox="1"/>
          <p:nvPr/>
        </p:nvSpPr>
        <p:spPr>
          <a:xfrm>
            <a:off x="0" y="214290"/>
            <a:ext cx="5072066" cy="584775"/>
          </a:xfrm>
          <a:prstGeom prst="rect">
            <a:avLst/>
          </a:prstGeom>
          <a:noFill/>
        </p:spPr>
        <p:txBody>
          <a:bodyPr wrap="square" rtlCol="0">
            <a:spAutoFit/>
          </a:bodyPr>
          <a:lstStyle/>
          <a:p>
            <a:r>
              <a:rPr lang="en-US" altLang="zh-CN" sz="3200" b="1" dirty="0" smtClean="0">
                <a:solidFill>
                  <a:srgbClr val="FF0000"/>
                </a:solidFill>
                <a:latin typeface="楷体" pitchFamily="49" charset="-122"/>
                <a:ea typeface="楷体" pitchFamily="49" charset="-122"/>
              </a:rPr>
              <a:t>4.3 </a:t>
            </a:r>
            <a:r>
              <a:rPr lang="zh-CN" altLang="en-US" sz="3200" b="1" dirty="0" smtClean="0">
                <a:solidFill>
                  <a:srgbClr val="FF0000"/>
                </a:solidFill>
                <a:latin typeface="楷体" pitchFamily="49" charset="-122"/>
                <a:ea typeface="楷体" pitchFamily="49" charset="-122"/>
              </a:rPr>
              <a:t>玻璃涂胶任务实施</a:t>
            </a:r>
            <a:endParaRPr lang="zh-CN" altLang="en-US" sz="3200" b="1" dirty="0">
              <a:solidFill>
                <a:srgbClr val="FF0000"/>
              </a:solidFill>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2528</TotalTime>
  <Words>9593</Words>
  <Application>Microsoft Office PowerPoint</Application>
  <PresentationFormat>全屏显示(4:3)</PresentationFormat>
  <Paragraphs>1050</Paragraphs>
  <Slides>222</Slides>
  <Notes>3</Notes>
  <HiddenSlides>0</HiddenSlides>
  <MMClips>0</MMClips>
  <ScaleCrop>false</ScaleCrop>
  <HeadingPairs>
    <vt:vector size="4" baseType="variant">
      <vt:variant>
        <vt:lpstr>主题</vt:lpstr>
      </vt:variant>
      <vt:variant>
        <vt:i4>1</vt:i4>
      </vt:variant>
      <vt:variant>
        <vt:lpstr>幻灯片标题</vt:lpstr>
      </vt:variant>
      <vt:variant>
        <vt:i4>222</vt:i4>
      </vt:variant>
    </vt:vector>
  </HeadingPairs>
  <TitlesOfParts>
    <vt:vector size="22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幻灯片 137</vt:lpstr>
      <vt:lpstr>幻灯片 138</vt:lpstr>
      <vt:lpstr>幻灯片 139</vt:lpstr>
      <vt:lpstr>幻灯片 140</vt:lpstr>
      <vt:lpstr>幻灯片 141</vt:lpstr>
      <vt:lpstr>幻灯片 142</vt:lpstr>
      <vt:lpstr>幻灯片 143</vt:lpstr>
      <vt:lpstr>幻灯片 144</vt:lpstr>
      <vt:lpstr>幻灯片 145</vt:lpstr>
      <vt:lpstr>幻灯片 146</vt:lpstr>
      <vt:lpstr>幻灯片 147</vt:lpstr>
      <vt:lpstr>幻灯片 148</vt:lpstr>
      <vt:lpstr>幻灯片 149</vt:lpstr>
      <vt:lpstr>幻灯片 150</vt:lpstr>
      <vt:lpstr>幻灯片 151</vt:lpstr>
      <vt:lpstr>幻灯片 152</vt:lpstr>
      <vt:lpstr>幻灯片 153</vt:lpstr>
      <vt:lpstr>幻灯片 154</vt:lpstr>
      <vt:lpstr>幻灯片 155</vt:lpstr>
      <vt:lpstr>幻灯片 156</vt:lpstr>
      <vt:lpstr>幻灯片 157</vt:lpstr>
      <vt:lpstr>幻灯片 158</vt:lpstr>
      <vt:lpstr>幻灯片 159</vt:lpstr>
      <vt:lpstr>幻灯片 160</vt:lpstr>
      <vt:lpstr>幻灯片 161</vt:lpstr>
      <vt:lpstr>幻灯片 162</vt:lpstr>
      <vt:lpstr>幻灯片 163</vt:lpstr>
      <vt:lpstr>幻灯片 164</vt:lpstr>
      <vt:lpstr>幻灯片 165</vt:lpstr>
      <vt:lpstr>幻灯片 166</vt:lpstr>
      <vt:lpstr>幻灯片 167</vt:lpstr>
      <vt:lpstr>幻灯片 168</vt:lpstr>
      <vt:lpstr>幻灯片 169</vt:lpstr>
      <vt:lpstr>幻灯片 170</vt:lpstr>
      <vt:lpstr>幻灯片 171</vt:lpstr>
      <vt:lpstr>幻灯片 172</vt:lpstr>
      <vt:lpstr>幻灯片 173</vt:lpstr>
      <vt:lpstr>幻灯片 174</vt:lpstr>
      <vt:lpstr>幻灯片 175</vt:lpstr>
      <vt:lpstr>幻灯片 176</vt:lpstr>
      <vt:lpstr>幻灯片 177</vt:lpstr>
      <vt:lpstr>幻灯片 178</vt:lpstr>
      <vt:lpstr>幻灯片 179</vt:lpstr>
      <vt:lpstr>幻灯片 180</vt:lpstr>
      <vt:lpstr>幻灯片 181</vt:lpstr>
      <vt:lpstr>幻灯片 182</vt:lpstr>
      <vt:lpstr>幻灯片 183</vt:lpstr>
      <vt:lpstr>幻灯片 184</vt:lpstr>
      <vt:lpstr>幻灯片 185</vt:lpstr>
      <vt:lpstr>幻灯片 186</vt:lpstr>
      <vt:lpstr>幻灯片 187</vt:lpstr>
      <vt:lpstr>幻灯片 188</vt:lpstr>
      <vt:lpstr>幻灯片 189</vt:lpstr>
      <vt:lpstr>幻灯片 190</vt:lpstr>
      <vt:lpstr>幻灯片 191</vt:lpstr>
      <vt:lpstr>幻灯片 192</vt:lpstr>
      <vt:lpstr>幻灯片 193</vt:lpstr>
      <vt:lpstr>幻灯片 194</vt:lpstr>
      <vt:lpstr>幻灯片 195</vt:lpstr>
      <vt:lpstr>幻灯片 196</vt:lpstr>
      <vt:lpstr>幻灯片 197</vt:lpstr>
      <vt:lpstr>幻灯片 198</vt:lpstr>
      <vt:lpstr>幻灯片 199</vt:lpstr>
      <vt:lpstr>幻灯片 200</vt:lpstr>
      <vt:lpstr>幻灯片 201</vt:lpstr>
      <vt:lpstr>幻灯片 202</vt:lpstr>
      <vt:lpstr>幻灯片 203</vt:lpstr>
      <vt:lpstr>幻灯片 204</vt:lpstr>
      <vt:lpstr>幻灯片 205</vt:lpstr>
      <vt:lpstr>幻灯片 206</vt:lpstr>
      <vt:lpstr>幻灯片 207</vt:lpstr>
      <vt:lpstr>幻灯片 208</vt:lpstr>
      <vt:lpstr>幻灯片 209</vt:lpstr>
      <vt:lpstr>幻灯片 210</vt:lpstr>
      <vt:lpstr>幻灯片 211</vt:lpstr>
      <vt:lpstr>幻灯片 212</vt:lpstr>
      <vt:lpstr>幻灯片 213</vt:lpstr>
      <vt:lpstr>幻灯片 214</vt:lpstr>
      <vt:lpstr>幻灯片 215</vt:lpstr>
      <vt:lpstr>幻灯片 216</vt:lpstr>
      <vt:lpstr>幻灯片 217</vt:lpstr>
      <vt:lpstr>幻灯片 218</vt:lpstr>
      <vt:lpstr>幻灯片 219</vt:lpstr>
      <vt:lpstr>幻灯片 220</vt:lpstr>
      <vt:lpstr>幻灯片 221</vt:lpstr>
      <vt:lpstr>幻灯片 222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Wudawei</dc:creator>
  <cp:lastModifiedBy>Wudawei</cp:lastModifiedBy>
  <cp:revision>250</cp:revision>
  <dcterms:created xsi:type="dcterms:W3CDTF">2015-08-30T08:54:27Z</dcterms:created>
  <dcterms:modified xsi:type="dcterms:W3CDTF">2015-09-26T01:03:32Z</dcterms:modified>
</cp:coreProperties>
</file>